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7" r:id="rId2"/>
    <p:sldId id="258" r:id="rId3"/>
    <p:sldId id="259" r:id="rId4"/>
    <p:sldId id="260" r:id="rId5"/>
    <p:sldId id="261" r:id="rId6"/>
    <p:sldId id="291" r:id="rId7"/>
    <p:sldId id="262" r:id="rId8"/>
    <p:sldId id="263" r:id="rId9"/>
    <p:sldId id="264" r:id="rId10"/>
    <p:sldId id="265" r:id="rId11"/>
    <p:sldId id="266" r:id="rId12"/>
    <p:sldId id="267" r:id="rId13"/>
    <p:sldId id="284" r:id="rId14"/>
    <p:sldId id="287" r:id="rId15"/>
    <p:sldId id="289" r:id="rId16"/>
    <p:sldId id="283" r:id="rId17"/>
    <p:sldId id="285" r:id="rId18"/>
    <p:sldId id="288" r:id="rId19"/>
    <p:sldId id="276" r:id="rId20"/>
    <p:sldId id="256" r:id="rId21"/>
    <p:sldId id="275" r:id="rId22"/>
    <p:sldId id="274" r:id="rId23"/>
    <p:sldId id="268" r:id="rId24"/>
    <p:sldId id="269" r:id="rId25"/>
    <p:sldId id="270" r:id="rId26"/>
    <p:sldId id="278" r:id="rId27"/>
    <p:sldId id="279" r:id="rId28"/>
    <p:sldId id="280" r:id="rId29"/>
    <p:sldId id="273" r:id="rId30"/>
    <p:sldId id="271" r:id="rId31"/>
    <p:sldId id="272" r:id="rId32"/>
    <p:sldId id="277" r:id="rId33"/>
    <p:sldId id="281" r:id="rId34"/>
    <p:sldId id="28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31-03-2021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656199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31-03-2021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65908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31-03-2021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7203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31-03-2021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57071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31-03-2021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51173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685F61-8E6C-4484-A88E-4A59F687BCD4}" type="datetimeFigureOut">
              <a:rPr lang="en-IN" smtClean="0"/>
              <a:t>31-03-2021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4198628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685F61-8E6C-4484-A88E-4A59F687BCD4}" type="datetimeFigureOut">
              <a:rPr lang="en-IN" smtClean="0"/>
              <a:t>31-03-2021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683484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31-03-2021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002068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31-03-2021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49617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85F61-8E6C-4484-A88E-4A59F687BCD4}" type="datetimeFigureOut">
              <a:rPr lang="en-IN" smtClean="0"/>
              <a:t>31-03-2021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988206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685F61-8E6C-4484-A88E-4A59F687BCD4}" type="datetimeFigureOut">
              <a:rPr lang="en-IN" smtClean="0"/>
              <a:t>31-03-2021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89915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685F61-8E6C-4484-A88E-4A59F687BCD4}" type="datetimeFigureOut">
              <a:rPr lang="en-IN" smtClean="0"/>
              <a:t>31-03-2021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171469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685F61-8E6C-4484-A88E-4A59F687BCD4}" type="datetimeFigureOut">
              <a:rPr lang="en-IN" smtClean="0"/>
              <a:t>31-03-2021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73730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685F61-8E6C-4484-A88E-4A59F687BCD4}" type="datetimeFigureOut">
              <a:rPr lang="en-IN" smtClean="0"/>
              <a:t>31-03-2021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345330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685F61-8E6C-4484-A88E-4A59F687BCD4}" type="datetimeFigureOut">
              <a:rPr lang="en-IN" smtClean="0"/>
              <a:t>31-03-2021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270485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31-03-2021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11749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685F61-8E6C-4484-A88E-4A59F687BCD4}" type="datetimeFigureOut">
              <a:rPr lang="en-IN" smtClean="0"/>
              <a:t>31-03-2021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71B22-DFA1-425D-B064-568EFF01A65A}" type="slidenum">
              <a:rPr lang="en-IN" smtClean="0"/>
              <a:t>‹#›</a:t>
            </a:fld>
            <a:endParaRPr lang="en-IN"/>
          </a:p>
        </p:txBody>
      </p:sp>
    </p:spTree>
    <p:extLst>
      <p:ext uri="{BB962C8B-B14F-4D97-AF65-F5344CB8AC3E}">
        <p14:creationId xmlns:p14="http://schemas.microsoft.com/office/powerpoint/2010/main" val="1305985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2685F61-8E6C-4484-A88E-4A59F687BCD4}" type="datetimeFigureOut">
              <a:rPr lang="en-IN" smtClean="0"/>
              <a:t>31-03-2021</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FB71B22-DFA1-425D-B064-568EFF01A65A}" type="slidenum">
              <a:rPr lang="en-IN" smtClean="0"/>
              <a:t>‹#›</a:t>
            </a:fld>
            <a:endParaRPr lang="en-IN"/>
          </a:p>
        </p:txBody>
      </p:sp>
    </p:spTree>
    <p:extLst>
      <p:ext uri="{BB962C8B-B14F-4D97-AF65-F5344CB8AC3E}">
        <p14:creationId xmlns:p14="http://schemas.microsoft.com/office/powerpoint/2010/main" val="2334521201"/>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2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4.xml" /></Relationships>
</file>

<file path=ppt/slides/_rels/slide2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4.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8F91-958C-42CE-8B98-2734746F3EDF}"/>
              </a:ext>
            </a:extLst>
          </p:cNvPr>
          <p:cNvSpPr>
            <a:spLocks noGrp="1"/>
          </p:cNvSpPr>
          <p:nvPr>
            <p:ph type="ctrTitle"/>
          </p:nvPr>
        </p:nvSpPr>
        <p:spPr>
          <a:xfrm>
            <a:off x="673994" y="1214249"/>
            <a:ext cx="10844012" cy="1609501"/>
          </a:xfrm>
        </p:spPr>
        <p:txBody>
          <a:bodyPr>
            <a:normAutofit/>
          </a:bodyPr>
          <a:lstStyle/>
          <a:p>
            <a:pPr algn="ctr"/>
            <a:r>
              <a:rPr lang="en-US" sz="7200" dirty="0">
                <a:solidFill>
                  <a:srgbClr val="FFC000"/>
                </a:solidFill>
                <a:latin typeface="Algerian" panose="04020705040A02060702" pitchFamily="82" charset="0"/>
              </a:rPr>
              <a:t>O</a:t>
            </a:r>
            <a:r>
              <a:rPr lang="en-US" sz="7200" dirty="0">
                <a:solidFill>
                  <a:schemeClr val="tx1"/>
                </a:solidFill>
                <a:latin typeface="Algerian" panose="04020705040A02060702" pitchFamily="82" charset="0"/>
              </a:rPr>
              <a:t>verview</a:t>
            </a:r>
            <a:r>
              <a:rPr lang="en-US" sz="7200" dirty="0">
                <a:latin typeface="Algerian" panose="04020705040A02060702" pitchFamily="82" charset="0"/>
              </a:rPr>
              <a:t> </a:t>
            </a:r>
            <a:endParaRPr lang="en-IN" sz="7200" dirty="0">
              <a:latin typeface="Algerian" panose="04020705040A02060702" pitchFamily="82" charset="0"/>
            </a:endParaRPr>
          </a:p>
        </p:txBody>
      </p:sp>
      <p:sp>
        <p:nvSpPr>
          <p:cNvPr id="3" name="Subtitle 2">
            <a:extLst>
              <a:ext uri="{FF2B5EF4-FFF2-40B4-BE49-F238E27FC236}">
                <a16:creationId xmlns:a16="http://schemas.microsoft.com/office/drawing/2014/main" id="{5DA60E60-EFD3-4B4B-ADE4-94A91DCE4253}"/>
              </a:ext>
            </a:extLst>
          </p:cNvPr>
          <p:cNvSpPr>
            <a:spLocks noGrp="1"/>
          </p:cNvSpPr>
          <p:nvPr>
            <p:ph type="subTitle" idx="1"/>
          </p:nvPr>
        </p:nvSpPr>
        <p:spPr>
          <a:xfrm>
            <a:off x="1229932" y="3052651"/>
            <a:ext cx="9448800" cy="2591100"/>
          </a:xfrm>
        </p:spPr>
        <p:txBody>
          <a:bodyPr>
            <a:normAutofit/>
          </a:bodyPr>
          <a:lstStyle/>
          <a:p>
            <a:pPr algn="r"/>
            <a:r>
              <a:rPr lang="en-US" dirty="0">
                <a:latin typeface="Bookman Old Style" panose="02050604050505020204" pitchFamily="18" charset="0"/>
              </a:rPr>
              <a:t>			</a:t>
            </a:r>
            <a:r>
              <a:rPr lang="en-US" sz="2400" dirty="0">
                <a:solidFill>
                  <a:srgbClr val="FFC000"/>
                </a:solidFill>
                <a:latin typeface="Bookman Old Style" panose="02050604050505020204" pitchFamily="18" charset="0"/>
              </a:rPr>
              <a:t>Name :- </a:t>
            </a:r>
            <a:r>
              <a:rPr lang="en-US" sz="2400" dirty="0">
                <a:latin typeface="Bookman Old Style" panose="02050604050505020204" pitchFamily="18" charset="0"/>
              </a:rPr>
              <a:t>Devansh B. Vala</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Standard :- </a:t>
            </a:r>
            <a:r>
              <a:rPr lang="en-US" sz="2400" dirty="0">
                <a:latin typeface="Bookman Old Style" panose="02050604050505020204" pitchFamily="18" charset="0"/>
              </a:rPr>
              <a:t>FYIT(sem-2)</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Roll no. :- </a:t>
            </a:r>
            <a:r>
              <a:rPr lang="en-US" sz="2400" dirty="0">
                <a:latin typeface="Bookman Old Style" panose="02050604050505020204" pitchFamily="18" charset="0"/>
              </a:rPr>
              <a:t>97</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804396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E6E3-E58F-4568-84F2-FEED3043FC6F}"/>
              </a:ext>
            </a:extLst>
          </p:cNvPr>
          <p:cNvSpPr>
            <a:spLocks noGrp="1"/>
          </p:cNvSpPr>
          <p:nvPr>
            <p:ph type="title"/>
          </p:nvPr>
        </p:nvSpPr>
        <p:spPr/>
        <p:txBody>
          <a:bodyPr>
            <a:normAutofit fontScale="90000"/>
          </a:bodyPr>
          <a:lstStyle/>
          <a:p>
            <a:r>
              <a:rPr lang="en-IN" sz="6000" dirty="0">
                <a:latin typeface="Algerian" panose="04020705040A02060702" pitchFamily="82" charset="0"/>
              </a:rPr>
              <a:t>Advantages</a:t>
            </a:r>
          </a:p>
        </p:txBody>
      </p:sp>
      <p:sp>
        <p:nvSpPr>
          <p:cNvPr id="3" name="Content Placeholder 2">
            <a:extLst>
              <a:ext uri="{FF2B5EF4-FFF2-40B4-BE49-F238E27FC236}">
                <a16:creationId xmlns:a16="http://schemas.microsoft.com/office/drawing/2014/main" id="{70ADF99A-E76D-45DF-BFAF-0693EB48C2AA}"/>
              </a:ext>
            </a:extLst>
          </p:cNvPr>
          <p:cNvSpPr>
            <a:spLocks noGrp="1"/>
          </p:cNvSpPr>
          <p:nvPr>
            <p:ph idx="1"/>
          </p:nvPr>
        </p:nvSpPr>
        <p:spPr/>
        <p:txBody>
          <a:bodyPr>
            <a:normAutofit/>
          </a:bodyPr>
          <a:lstStyle/>
          <a:p>
            <a:pPr algn="just"/>
            <a:r>
              <a:rPr lang="en-US" sz="2400" dirty="0">
                <a:latin typeface="Bookman Old Style" panose="02050604050505020204" pitchFamily="18" charset="0"/>
              </a:rPr>
              <a:t>The many benefits of energy efficiency include: Environmental: </a:t>
            </a:r>
          </a:p>
          <a:p>
            <a:pPr algn="just"/>
            <a:r>
              <a:rPr lang="en-US" sz="2400" dirty="0">
                <a:latin typeface="Bookman Old Style" panose="02050604050505020204" pitchFamily="18" charset="0"/>
              </a:rPr>
              <a:t>Increased efficiency can lower greenhouse gas (GHG) emissions and other pollutants, as well as decrease water use.</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3867132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7248-F8C4-4D9B-986A-353A32EE5224}"/>
              </a:ext>
            </a:extLst>
          </p:cNvPr>
          <p:cNvSpPr>
            <a:spLocks noGrp="1"/>
          </p:cNvSpPr>
          <p:nvPr>
            <p:ph type="title"/>
          </p:nvPr>
        </p:nvSpPr>
        <p:spPr/>
        <p:txBody>
          <a:bodyPr>
            <a:normAutofit/>
          </a:bodyPr>
          <a:lstStyle/>
          <a:p>
            <a:r>
              <a:rPr lang="en-IN" sz="5400" dirty="0">
                <a:latin typeface="Algerian" panose="04020705040A02060702" pitchFamily="82" charset="0"/>
              </a:rPr>
              <a:t>Disadvantage</a:t>
            </a:r>
          </a:p>
        </p:txBody>
      </p:sp>
      <p:sp>
        <p:nvSpPr>
          <p:cNvPr id="3" name="Content Placeholder 2">
            <a:extLst>
              <a:ext uri="{FF2B5EF4-FFF2-40B4-BE49-F238E27FC236}">
                <a16:creationId xmlns:a16="http://schemas.microsoft.com/office/drawing/2014/main" id="{0E8EA956-0093-40C9-86BF-5C93022FECF4}"/>
              </a:ext>
            </a:extLst>
          </p:cNvPr>
          <p:cNvSpPr>
            <a:spLocks noGrp="1"/>
          </p:cNvSpPr>
          <p:nvPr>
            <p:ph idx="1"/>
          </p:nvPr>
        </p:nvSpPr>
        <p:spPr/>
        <p:txBody>
          <a:bodyPr>
            <a:normAutofit/>
          </a:bodyPr>
          <a:lstStyle/>
          <a:p>
            <a:pPr algn="just"/>
            <a:r>
              <a:rPr lang="en-US" sz="2400" dirty="0">
                <a:latin typeface="Bookman Old Style" panose="02050604050505020204" pitchFamily="18" charset="0"/>
              </a:rPr>
              <a:t>For large firms, many efficiency investments are too small to be attractive because of high transaction costs of the cost of energy-efficient equipment. </a:t>
            </a:r>
          </a:p>
          <a:p>
            <a:pPr algn="just"/>
            <a:r>
              <a:rPr lang="en-US" sz="2400" dirty="0">
                <a:latin typeface="Bookman Old Style" panose="02050604050505020204" pitchFamily="18" charset="0"/>
              </a:rPr>
              <a:t>The conventional method used to conserve genetic resources of date palm has been supplemented in recent years by rapid developments in plant biotechnology.</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2392137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16F35-DC7E-46E4-B5A2-24CA6036FA99}"/>
              </a:ext>
            </a:extLst>
          </p:cNvPr>
          <p:cNvSpPr>
            <a:spLocks noGrp="1"/>
          </p:cNvSpPr>
          <p:nvPr>
            <p:ph idx="1"/>
          </p:nvPr>
        </p:nvSpPr>
        <p:spPr>
          <a:xfrm>
            <a:off x="685800" y="1300766"/>
            <a:ext cx="10820400" cy="4917919"/>
          </a:xfrm>
        </p:spPr>
        <p:txBody>
          <a:bodyPr>
            <a:normAutofit/>
          </a:bodyPr>
          <a:lstStyle/>
          <a:p>
            <a:pPr marL="0" indent="0">
              <a:buNone/>
            </a:pPr>
            <a:r>
              <a:rPr lang="en-US" sz="2800" dirty="0">
                <a:latin typeface="Bookman Old Style" panose="02050604050505020204" pitchFamily="18" charset="0"/>
              </a:rPr>
              <a:t>The following are examples of energy efficiency.</a:t>
            </a:r>
          </a:p>
          <a:p>
            <a:pPr lvl="1"/>
            <a:r>
              <a:rPr lang="en-IN" sz="2600" dirty="0">
                <a:latin typeface="Bookman Old Style" panose="02050604050505020204" pitchFamily="18" charset="0"/>
              </a:rPr>
              <a:t>Reuse</a:t>
            </a:r>
          </a:p>
          <a:p>
            <a:pPr lvl="1"/>
            <a:r>
              <a:rPr lang="en-IN" sz="2600" dirty="0">
                <a:latin typeface="Bookman Old Style" panose="02050604050505020204" pitchFamily="18" charset="0"/>
              </a:rPr>
              <a:t>Resource Utilization</a:t>
            </a:r>
          </a:p>
          <a:p>
            <a:pPr lvl="1"/>
            <a:r>
              <a:rPr lang="en-IN" sz="2600" dirty="0">
                <a:latin typeface="Bookman Old Style" panose="02050604050505020204" pitchFamily="18" charset="0"/>
              </a:rPr>
              <a:t>Efficient Design</a:t>
            </a:r>
          </a:p>
          <a:p>
            <a:pPr lvl="1"/>
            <a:r>
              <a:rPr lang="en-IN" sz="2600" dirty="0">
                <a:latin typeface="Bookman Old Style" panose="02050604050505020204" pitchFamily="18" charset="0"/>
              </a:rPr>
              <a:t>Maintenance</a:t>
            </a:r>
          </a:p>
          <a:p>
            <a:pPr lvl="1"/>
            <a:r>
              <a:rPr lang="en-IN" sz="2600" dirty="0">
                <a:latin typeface="Bookman Old Style" panose="02050604050505020204" pitchFamily="18" charset="0"/>
              </a:rPr>
              <a:t>Waste Reduction</a:t>
            </a:r>
          </a:p>
        </p:txBody>
      </p:sp>
    </p:spTree>
    <p:extLst>
      <p:ext uri="{BB962C8B-B14F-4D97-AF65-F5344CB8AC3E}">
        <p14:creationId xmlns:p14="http://schemas.microsoft.com/office/powerpoint/2010/main" val="1523359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70F6-D5E7-49B2-9D74-18FB3DD001A3}"/>
              </a:ext>
            </a:extLst>
          </p:cNvPr>
          <p:cNvSpPr>
            <a:spLocks noGrp="1"/>
          </p:cNvSpPr>
          <p:nvPr>
            <p:ph type="title"/>
          </p:nvPr>
        </p:nvSpPr>
        <p:spPr>
          <a:xfrm>
            <a:off x="913795" y="609599"/>
            <a:ext cx="10353762" cy="2959223"/>
          </a:xfrm>
        </p:spPr>
        <p:txBody>
          <a:bodyPr/>
          <a:lstStyle/>
          <a:p>
            <a:r>
              <a:rPr lang="en-US" dirty="0">
                <a:solidFill>
                  <a:srgbClr val="FFC000"/>
                </a:solidFill>
                <a:latin typeface="Algerian" panose="04020705040A02060702" pitchFamily="82" charset="0"/>
              </a:rPr>
              <a:t>Laws</a:t>
            </a:r>
            <a:r>
              <a:rPr lang="en-US" dirty="0">
                <a:latin typeface="Algerian" panose="04020705040A02060702" pitchFamily="82" charset="0"/>
              </a:rPr>
              <a:t> of nature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45D7F495-40CA-4D48-87D6-54281033E6CF}"/>
              </a:ext>
            </a:extLst>
          </p:cNvPr>
          <p:cNvSpPr>
            <a:spLocks noGrp="1"/>
          </p:cNvSpPr>
          <p:nvPr>
            <p:ph idx="1"/>
          </p:nvPr>
        </p:nvSpPr>
        <p:spPr>
          <a:xfrm>
            <a:off x="913795" y="3568822"/>
            <a:ext cx="10353762" cy="2222378"/>
          </a:xfrm>
        </p:spPr>
        <p:txBody>
          <a:bodyPr/>
          <a:lstStyle/>
          <a:p>
            <a:pPr marL="36900" indent="0" algn="r">
              <a:buNone/>
            </a:pPr>
            <a:r>
              <a:rPr lang="en-US" dirty="0">
                <a:solidFill>
                  <a:srgbClr val="FFC000"/>
                </a:solidFill>
                <a:latin typeface="Bookman Old Style" panose="02050604050505020204" pitchFamily="18" charset="0"/>
              </a:rPr>
              <a:t>Name :- </a:t>
            </a:r>
            <a:r>
              <a:rPr lang="en-US" dirty="0">
                <a:latin typeface="Bookman Old Style" panose="02050604050505020204" pitchFamily="18" charset="0"/>
              </a:rPr>
              <a:t>Abhay Gupta</a:t>
            </a:r>
          </a:p>
          <a:p>
            <a:pPr marL="36900" indent="0" algn="r">
              <a:buNone/>
            </a:pPr>
            <a:r>
              <a:rPr lang="en-US" dirty="0">
                <a:latin typeface="Bookman Old Style" panose="02050604050505020204" pitchFamily="18" charset="0"/>
              </a:rPr>
              <a:t>                                     </a:t>
            </a:r>
            <a:r>
              <a:rPr lang="en-US" dirty="0">
                <a:solidFill>
                  <a:srgbClr val="FFC000"/>
                </a:solidFill>
                <a:latin typeface="Bookman Old Style" panose="02050604050505020204" pitchFamily="18" charset="0"/>
              </a:rPr>
              <a:t>Standard :- </a:t>
            </a:r>
            <a:r>
              <a:rPr lang="en-US" dirty="0">
                <a:latin typeface="Bookman Old Style" panose="02050604050505020204" pitchFamily="18" charset="0"/>
              </a:rPr>
              <a:t>FYIT(Sem-2)</a:t>
            </a:r>
          </a:p>
          <a:p>
            <a:pPr marL="36900" indent="0" algn="r">
              <a:buNone/>
            </a:pPr>
            <a:r>
              <a:rPr lang="en-US" dirty="0">
                <a:latin typeface="Bookman Old Style" panose="02050604050505020204" pitchFamily="18" charset="0"/>
              </a:rPr>
              <a:t>                                     </a:t>
            </a:r>
            <a:r>
              <a:rPr lang="en-US" dirty="0">
                <a:solidFill>
                  <a:srgbClr val="FFC000"/>
                </a:solidFill>
                <a:latin typeface="Bookman Old Style" panose="02050604050505020204" pitchFamily="18" charset="0"/>
              </a:rPr>
              <a:t>Roll No. :- 15</a:t>
            </a:r>
            <a:endParaRPr lang="en-IN" dirty="0">
              <a:latin typeface="Bookman Old Style" panose="02050604050505020204" pitchFamily="18" charset="0"/>
            </a:endParaRPr>
          </a:p>
          <a:p>
            <a:endParaRPr lang="en-IN" dirty="0"/>
          </a:p>
        </p:txBody>
      </p:sp>
    </p:spTree>
    <p:extLst>
      <p:ext uri="{BB962C8B-B14F-4D97-AF65-F5344CB8AC3E}">
        <p14:creationId xmlns:p14="http://schemas.microsoft.com/office/powerpoint/2010/main" val="143887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F66E-8678-4F5F-B6F8-39FCFCF1DAA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04AF121-1EC6-4103-A199-074E800A3C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3775971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F55A-51CC-4037-A690-99260D80E7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15A76BA-A905-42BE-999B-E15FDBC32E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666" r="1669" b="7508"/>
          <a:stretch/>
        </p:blipFill>
        <p:spPr>
          <a:xfrm>
            <a:off x="1" y="0"/>
            <a:ext cx="12192000" cy="6857999"/>
          </a:xfrm>
        </p:spPr>
      </p:pic>
    </p:spTree>
    <p:extLst>
      <p:ext uri="{BB962C8B-B14F-4D97-AF65-F5344CB8AC3E}">
        <p14:creationId xmlns:p14="http://schemas.microsoft.com/office/powerpoint/2010/main" val="4083344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D1D1-5CD2-445C-8780-152822A2BCA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6AFCA4B-1649-4629-99EB-E8EE7279C8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2" y="0"/>
            <a:ext cx="12189317" cy="6858000"/>
          </a:xfrm>
        </p:spPr>
      </p:pic>
    </p:spTree>
    <p:extLst>
      <p:ext uri="{BB962C8B-B14F-4D97-AF65-F5344CB8AC3E}">
        <p14:creationId xmlns:p14="http://schemas.microsoft.com/office/powerpoint/2010/main" val="970602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FCE5-5EAC-40E1-8A6D-973B1F894E8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98079C3-CBD0-4FAA-A92B-5967EE0F0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Tree>
    <p:extLst>
      <p:ext uri="{BB962C8B-B14F-4D97-AF65-F5344CB8AC3E}">
        <p14:creationId xmlns:p14="http://schemas.microsoft.com/office/powerpoint/2010/main" val="741341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B0D8-F2AD-4F31-A4DC-0B24E5ED8CB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B266AE-5543-4424-8345-61DEA63A49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1883"/>
          <a:stretch/>
        </p:blipFill>
        <p:spPr>
          <a:xfrm>
            <a:off x="0" y="0"/>
            <a:ext cx="12191999" cy="6858000"/>
          </a:xfrm>
        </p:spPr>
      </p:pic>
    </p:spTree>
    <p:extLst>
      <p:ext uri="{BB962C8B-B14F-4D97-AF65-F5344CB8AC3E}">
        <p14:creationId xmlns:p14="http://schemas.microsoft.com/office/powerpoint/2010/main" val="334155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9CF3-4910-4B60-A84E-02EC27342AF4}"/>
              </a:ext>
            </a:extLst>
          </p:cNvPr>
          <p:cNvSpPr>
            <a:spLocks noGrp="1"/>
          </p:cNvSpPr>
          <p:nvPr>
            <p:ph type="title"/>
          </p:nvPr>
        </p:nvSpPr>
        <p:spPr>
          <a:xfrm>
            <a:off x="913795" y="609599"/>
            <a:ext cx="10353762" cy="3394230"/>
          </a:xfrm>
        </p:spPr>
        <p:txBody>
          <a:bodyPr/>
          <a:lstStyle/>
          <a:p>
            <a:r>
              <a:rPr lang="en-US" b="1" u="sng" dirty="0">
                <a:solidFill>
                  <a:schemeClr val="tx1"/>
                </a:solidFill>
              </a:rPr>
              <a:t>TRAVEL</a:t>
            </a:r>
            <a:r>
              <a:rPr lang="en-US" b="1" u="sng" dirty="0">
                <a:solidFill>
                  <a:srgbClr val="FFFF00"/>
                </a:solidFill>
              </a:rPr>
              <a:t> </a:t>
            </a:r>
            <a:r>
              <a:rPr lang="en-US" b="1" u="sng" dirty="0">
                <a:solidFill>
                  <a:srgbClr val="FFC000"/>
                </a:solidFill>
              </a:rPr>
              <a:t>REDUCTION</a:t>
            </a:r>
            <a:r>
              <a:rPr lang="en-US" b="1" u="sng" dirty="0">
                <a:solidFill>
                  <a:srgbClr val="FFFF00"/>
                </a:solidFill>
              </a:rPr>
              <a:t> </a:t>
            </a:r>
            <a:endParaRPr lang="en-IN" dirty="0">
              <a:solidFill>
                <a:srgbClr val="FFFF00"/>
              </a:solidFill>
            </a:endParaRPr>
          </a:p>
        </p:txBody>
      </p:sp>
      <p:sp>
        <p:nvSpPr>
          <p:cNvPr id="3" name="Content Placeholder 2">
            <a:extLst>
              <a:ext uri="{FF2B5EF4-FFF2-40B4-BE49-F238E27FC236}">
                <a16:creationId xmlns:a16="http://schemas.microsoft.com/office/drawing/2014/main" id="{3EE45FEB-93E5-42DD-8278-EE4836FACB64}"/>
              </a:ext>
            </a:extLst>
          </p:cNvPr>
          <p:cNvSpPr>
            <a:spLocks noGrp="1"/>
          </p:cNvSpPr>
          <p:nvPr>
            <p:ph idx="1"/>
          </p:nvPr>
        </p:nvSpPr>
        <p:spPr>
          <a:xfrm>
            <a:off x="913795" y="3693111"/>
            <a:ext cx="10353762" cy="2098089"/>
          </a:xfrm>
        </p:spPr>
        <p:txBody>
          <a:bodyPr/>
          <a:lstStyle/>
          <a:p>
            <a:pPr marL="36900" indent="0" algn="r">
              <a:buNone/>
            </a:pPr>
            <a:r>
              <a:rPr lang="en-US" dirty="0">
                <a:solidFill>
                  <a:srgbClr val="FFC000"/>
                </a:solidFill>
                <a:latin typeface="Bookman Old Style" panose="02050604050505020204" pitchFamily="18" charset="0"/>
              </a:rPr>
              <a:t>Name :- </a:t>
            </a:r>
            <a:r>
              <a:rPr lang="en-US" dirty="0">
                <a:latin typeface="Bookman Old Style" panose="02050604050505020204" pitchFamily="18" charset="0"/>
              </a:rPr>
              <a:t>Nitesh </a:t>
            </a:r>
            <a:r>
              <a:rPr lang="en-US" dirty="0" err="1">
                <a:latin typeface="Bookman Old Style" panose="02050604050505020204" pitchFamily="18" charset="0"/>
              </a:rPr>
              <a:t>Vasave</a:t>
            </a:r>
            <a:endParaRPr lang="en-US" dirty="0">
              <a:latin typeface="Bookman Old Style" panose="02050604050505020204" pitchFamily="18" charset="0"/>
            </a:endParaRPr>
          </a:p>
          <a:p>
            <a:pPr marL="36900" indent="0" algn="r">
              <a:buNone/>
            </a:pPr>
            <a:r>
              <a:rPr lang="en-US" dirty="0">
                <a:latin typeface="Bookman Old Style" panose="02050604050505020204" pitchFamily="18" charset="0"/>
              </a:rPr>
              <a:t>                                     </a:t>
            </a:r>
            <a:r>
              <a:rPr lang="en-US" dirty="0">
                <a:solidFill>
                  <a:srgbClr val="FFC000"/>
                </a:solidFill>
                <a:latin typeface="Bookman Old Style" panose="02050604050505020204" pitchFamily="18" charset="0"/>
              </a:rPr>
              <a:t>Standard :- </a:t>
            </a:r>
            <a:r>
              <a:rPr lang="en-US" dirty="0">
                <a:latin typeface="Bookman Old Style" panose="02050604050505020204" pitchFamily="18" charset="0"/>
              </a:rPr>
              <a:t>FYIT(Sem-2)</a:t>
            </a:r>
          </a:p>
          <a:p>
            <a:pPr marL="36900" indent="0" algn="r">
              <a:buNone/>
            </a:pPr>
            <a:r>
              <a:rPr lang="en-US" dirty="0">
                <a:latin typeface="Bookman Old Style" panose="02050604050505020204" pitchFamily="18" charset="0"/>
              </a:rPr>
              <a:t>                                     </a:t>
            </a:r>
            <a:r>
              <a:rPr lang="en-US" dirty="0">
                <a:solidFill>
                  <a:srgbClr val="FFC000"/>
                </a:solidFill>
                <a:latin typeface="Bookman Old Style" panose="02050604050505020204" pitchFamily="18" charset="0"/>
              </a:rPr>
              <a:t>Roll No. :- 143</a:t>
            </a:r>
            <a:endParaRPr lang="en-IN" dirty="0">
              <a:latin typeface="Bookman Old Style" panose="02050604050505020204" pitchFamily="18" charset="0"/>
            </a:endParaRPr>
          </a:p>
          <a:p>
            <a:endParaRPr lang="en-IN" dirty="0"/>
          </a:p>
        </p:txBody>
      </p:sp>
    </p:spTree>
    <p:extLst>
      <p:ext uri="{BB962C8B-B14F-4D97-AF65-F5344CB8AC3E}">
        <p14:creationId xmlns:p14="http://schemas.microsoft.com/office/powerpoint/2010/main" val="4094355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9382-9E80-42B8-9B1B-753DC7394427}"/>
              </a:ext>
            </a:extLst>
          </p:cNvPr>
          <p:cNvSpPr>
            <a:spLocks noGrp="1"/>
          </p:cNvSpPr>
          <p:nvPr>
            <p:ph type="title"/>
          </p:nvPr>
        </p:nvSpPr>
        <p:spPr>
          <a:xfrm>
            <a:off x="685800" y="218942"/>
            <a:ext cx="10820400" cy="2112134"/>
          </a:xfrm>
        </p:spPr>
        <p:txBody>
          <a:bodyPr>
            <a:normAutofit/>
          </a:bodyPr>
          <a:lstStyle/>
          <a:p>
            <a:r>
              <a:rPr lang="en-US" sz="4800" dirty="0">
                <a:latin typeface="Algerian" panose="04020705040A02060702" pitchFamily="82" charset="0"/>
              </a:rPr>
              <a:t>Green IT Adoption Trends: </a:t>
            </a:r>
            <a:br>
              <a:rPr lang="en-US" sz="4800" dirty="0">
                <a:latin typeface="Algerian" panose="04020705040A02060702" pitchFamily="82" charset="0"/>
              </a:rPr>
            </a:br>
            <a:r>
              <a:rPr lang="en-US" sz="4800" dirty="0">
                <a:latin typeface="Algerian" panose="04020705040A02060702" pitchFamily="82" charset="0"/>
              </a:rPr>
              <a:t>An Overview</a:t>
            </a:r>
            <a:endParaRPr lang="en-IN" sz="4800" dirty="0">
              <a:latin typeface="Algerian" panose="04020705040A02060702" pitchFamily="82" charset="0"/>
            </a:endParaRPr>
          </a:p>
        </p:txBody>
      </p:sp>
      <p:sp>
        <p:nvSpPr>
          <p:cNvPr id="3" name="Content Placeholder 2">
            <a:extLst>
              <a:ext uri="{FF2B5EF4-FFF2-40B4-BE49-F238E27FC236}">
                <a16:creationId xmlns:a16="http://schemas.microsoft.com/office/drawing/2014/main" id="{B534CF01-9904-41A1-835B-A03D60E80AD0}"/>
              </a:ext>
            </a:extLst>
          </p:cNvPr>
          <p:cNvSpPr>
            <a:spLocks noGrp="1"/>
          </p:cNvSpPr>
          <p:nvPr>
            <p:ph idx="1"/>
          </p:nvPr>
        </p:nvSpPr>
        <p:spPr>
          <a:xfrm>
            <a:off x="685800" y="2514862"/>
            <a:ext cx="10820400" cy="4024125"/>
          </a:xfrm>
        </p:spPr>
        <p:txBody>
          <a:bodyPr/>
          <a:lstStyle/>
          <a:p>
            <a:pPr algn="just">
              <a:buFont typeface="Wingdings" panose="05000000000000000000" pitchFamily="2" charset="2"/>
              <a:buChar char="Ø"/>
            </a:pPr>
            <a:r>
              <a:rPr lang="en-US" sz="2400" dirty="0">
                <a:latin typeface="Bookman Old Style" panose="02050604050505020204" pitchFamily="18" charset="0"/>
              </a:rPr>
              <a:t>This report divides 11 Green IT initiatives into four major groups: </a:t>
            </a:r>
          </a:p>
          <a:p>
            <a:pPr lvl="1" algn="just"/>
            <a:r>
              <a:rPr lang="en-US" sz="2400" dirty="0">
                <a:latin typeface="Bookman Old Style" panose="02050604050505020204" pitchFamily="18" charset="0"/>
              </a:rPr>
              <a:t>Virtualization and Consolidation</a:t>
            </a:r>
          </a:p>
          <a:p>
            <a:pPr lvl="1" algn="just"/>
            <a:r>
              <a:rPr lang="en-US" sz="2400" dirty="0">
                <a:latin typeface="Bookman Old Style" panose="02050604050505020204" pitchFamily="18" charset="0"/>
              </a:rPr>
              <a:t>Energy Efficiency</a:t>
            </a:r>
          </a:p>
          <a:p>
            <a:pPr lvl="1" algn="just"/>
            <a:r>
              <a:rPr lang="en-US" sz="2400" dirty="0">
                <a:latin typeface="Bookman Old Style" panose="02050604050505020204" pitchFamily="18" charset="0"/>
              </a:rPr>
              <a:t>Travel Reduction</a:t>
            </a:r>
          </a:p>
          <a:p>
            <a:pPr lvl="1" algn="just"/>
            <a:r>
              <a:rPr lang="en-US" sz="2400" dirty="0">
                <a:latin typeface="Bookman Old Style" panose="02050604050505020204" pitchFamily="18" charset="0"/>
              </a:rPr>
              <a:t>Asset Disposal.</a:t>
            </a:r>
          </a:p>
          <a:p>
            <a:pPr algn="just"/>
            <a:endParaRPr lang="en-IN" dirty="0">
              <a:latin typeface="Bookman Old Style" panose="02050604050505020204" pitchFamily="18" charset="0"/>
            </a:endParaRPr>
          </a:p>
        </p:txBody>
      </p:sp>
    </p:spTree>
    <p:extLst>
      <p:ext uri="{BB962C8B-B14F-4D97-AF65-F5344CB8AC3E}">
        <p14:creationId xmlns:p14="http://schemas.microsoft.com/office/powerpoint/2010/main" val="1015674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E5C4B-E0AD-404C-8A95-C7983AA945C2}"/>
              </a:ext>
            </a:extLst>
          </p:cNvPr>
          <p:cNvSpPr>
            <a:spLocks noGrp="1"/>
          </p:cNvSpPr>
          <p:nvPr>
            <p:ph type="title"/>
          </p:nvPr>
        </p:nvSpPr>
        <p:spPr/>
        <p:txBody>
          <a:bodyPr/>
          <a:lstStyle/>
          <a:p>
            <a:r>
              <a:rPr lang="en-US" b="1" u="sng" dirty="0">
                <a:solidFill>
                  <a:schemeClr val="accent5"/>
                </a:solidFill>
              </a:rPr>
              <a:t>TRAVEL REDUCTION        </a:t>
            </a:r>
          </a:p>
        </p:txBody>
      </p:sp>
      <p:sp>
        <p:nvSpPr>
          <p:cNvPr id="5" name="Content Placeholder 4">
            <a:extLst>
              <a:ext uri="{FF2B5EF4-FFF2-40B4-BE49-F238E27FC236}">
                <a16:creationId xmlns:a16="http://schemas.microsoft.com/office/drawing/2014/main" id="{34529584-E695-7F46-A74C-E977EAD15DB5}"/>
              </a:ext>
            </a:extLst>
          </p:cNvPr>
          <p:cNvSpPr>
            <a:spLocks noGrp="1"/>
          </p:cNvSpPr>
          <p:nvPr>
            <p:ph idx="1"/>
          </p:nvPr>
        </p:nvSpPr>
        <p:spPr>
          <a:xfrm>
            <a:off x="838199" y="1323604"/>
            <a:ext cx="11222677" cy="5534396"/>
          </a:xfrm>
        </p:spPr>
        <p:txBody>
          <a:bodyPr/>
          <a:lstStyle/>
          <a:p>
            <a:r>
              <a:rPr lang="en-US" b="1">
                <a:solidFill>
                  <a:schemeClr val="accent6"/>
                </a:solidFill>
              </a:rPr>
              <a:t>Remote configuration &amp; Telecommuting Strategies </a:t>
            </a:r>
          </a:p>
          <a:p>
            <a:r>
              <a:rPr lang="en-US" b="1"/>
              <a:t>Remote configuration and collaboration:-</a:t>
            </a:r>
          </a:p>
          <a:p>
            <a:pPr marL="0" indent="0">
              <a:buNone/>
            </a:pPr>
            <a:endParaRPr lang="en-US" sz="1800">
              <a:effectLst/>
            </a:endParaRPr>
          </a:p>
          <a:p>
            <a:endParaRPr lang="en-US" sz="2400" b="1">
              <a:effectLst/>
            </a:endParaRPr>
          </a:p>
          <a:p>
            <a:endParaRPr lang="en-US" sz="2400" b="1"/>
          </a:p>
          <a:p>
            <a:r>
              <a:rPr lang="en-US" sz="2400" b="1">
                <a:effectLst/>
              </a:rPr>
              <a:t>Telecommuting Strategy and Capabilities:-</a:t>
            </a:r>
          </a:p>
          <a:p>
            <a:endParaRPr lang="en-US" sz="1800" b="1">
              <a:effectLst/>
            </a:endParaRPr>
          </a:p>
          <a:p>
            <a:pPr marL="0" indent="0">
              <a:buNone/>
            </a:pPr>
            <a:r>
              <a:rPr lang="en-US" sz="1800" b="1"/>
              <a:t>Policies and strategies allowing or encouraging employees to </a:t>
            </a:r>
          </a:p>
          <a:p>
            <a:pPr marL="0" indent="0">
              <a:buNone/>
            </a:pPr>
            <a:r>
              <a:rPr lang="en-US" sz="1800" b="1">
                <a:effectLst/>
              </a:rPr>
              <a:t>Work from home.</a:t>
            </a:r>
          </a:p>
          <a:p>
            <a:pPr marL="0" indent="0">
              <a:buNone/>
            </a:pPr>
            <a:endParaRPr lang="en-US" sz="2400" b="1">
              <a:effectLst/>
            </a:endParaRPr>
          </a:p>
          <a:p>
            <a:endParaRPr lang="en-US" sz="2400" b="1">
              <a:effectLst/>
            </a:endParaRPr>
          </a:p>
          <a:p>
            <a:pPr marL="0" indent="0">
              <a:buNone/>
            </a:pPr>
            <a:endParaRPr lang="en-GB" sz="1800">
              <a:effectLst/>
            </a:endParaRPr>
          </a:p>
          <a:p>
            <a:pPr marL="0" indent="0">
              <a:buNone/>
            </a:pPr>
            <a:endParaRPr lang="en-US" sz="1600">
              <a:solidFill>
                <a:schemeClr val="accent6"/>
              </a:solidFill>
            </a:endParaRPr>
          </a:p>
          <a:p>
            <a:pPr marL="0" indent="0">
              <a:buNone/>
            </a:pPr>
            <a:endParaRPr lang="en-US" sz="1400" b="1">
              <a:solidFill>
                <a:schemeClr val="accent6"/>
              </a:solidFill>
            </a:endParaRPr>
          </a:p>
          <a:p>
            <a:pPr marL="0" indent="0">
              <a:buNone/>
            </a:pPr>
            <a:endParaRPr lang="en-US" b="1"/>
          </a:p>
        </p:txBody>
      </p:sp>
      <p:pic>
        <p:nvPicPr>
          <p:cNvPr id="3" name="Picture 6">
            <a:extLst>
              <a:ext uri="{FF2B5EF4-FFF2-40B4-BE49-F238E27FC236}">
                <a16:creationId xmlns:a16="http://schemas.microsoft.com/office/drawing/2014/main" id="{BA870B31-D2D9-1A49-BD2A-F43666A34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891" y="1818873"/>
            <a:ext cx="3828447" cy="4543857"/>
          </a:xfrm>
          <a:prstGeom prst="rect">
            <a:avLst/>
          </a:prstGeom>
        </p:spPr>
      </p:pic>
      <p:sp>
        <p:nvSpPr>
          <p:cNvPr id="7" name="TextBox 6">
            <a:extLst>
              <a:ext uri="{FF2B5EF4-FFF2-40B4-BE49-F238E27FC236}">
                <a16:creationId xmlns:a16="http://schemas.microsoft.com/office/drawing/2014/main" id="{D02A653A-EF6B-154F-A577-6EA000FFDC8C}"/>
              </a:ext>
            </a:extLst>
          </p:cNvPr>
          <p:cNvSpPr txBox="1"/>
          <p:nvPr/>
        </p:nvSpPr>
        <p:spPr>
          <a:xfrm rot="10800000" flipV="1">
            <a:off x="6950884" y="130652"/>
            <a:ext cx="4756454" cy="369332"/>
          </a:xfrm>
          <a:prstGeom prst="rect">
            <a:avLst/>
          </a:prstGeom>
          <a:noFill/>
        </p:spPr>
        <p:txBody>
          <a:bodyPr wrap="square" rtlCol="0">
            <a:spAutoFit/>
          </a:bodyPr>
          <a:lstStyle/>
          <a:p>
            <a:pPr algn="l"/>
            <a:r>
              <a:rPr lang="en-US" sz="1800" b="1">
                <a:solidFill>
                  <a:schemeClr val="accent5"/>
                </a:solidFill>
              </a:rPr>
              <a:t>(Nitesh vasave Roll no:- 143)</a:t>
            </a:r>
            <a:endParaRPr lang="en-US"/>
          </a:p>
        </p:txBody>
      </p:sp>
    </p:spTree>
    <p:extLst>
      <p:ext uri="{BB962C8B-B14F-4D97-AF65-F5344CB8AC3E}">
        <p14:creationId xmlns:p14="http://schemas.microsoft.com/office/powerpoint/2010/main" val="2105428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5EBB2B-76B2-6546-BFB5-3B2CD676C066}"/>
              </a:ext>
            </a:extLst>
          </p:cNvPr>
          <p:cNvSpPr>
            <a:spLocks noGrp="1"/>
          </p:cNvSpPr>
          <p:nvPr>
            <p:ph idx="1"/>
          </p:nvPr>
        </p:nvSpPr>
        <p:spPr>
          <a:xfrm>
            <a:off x="383474" y="86589"/>
            <a:ext cx="11640292" cy="6568539"/>
          </a:xfrm>
        </p:spPr>
        <p:txBody>
          <a:bodyPr/>
          <a:lstStyle/>
          <a:p>
            <a:r>
              <a:rPr lang="en-US" b="1" u="sng"/>
              <a:t>CUTTING TRAVEL COSTS  WHERE IT COUNTS</a:t>
            </a:r>
          </a:p>
          <a:p>
            <a:pPr marL="0" indent="0">
              <a:buNone/>
            </a:pPr>
            <a:r>
              <a:rPr lang="en-US" b="1"/>
              <a:t>These initiatives not only reduce costs of fuel,flights,hotels and related expenses,but also result in higher employee satisfaction.</a:t>
            </a:r>
          </a:p>
          <a:p>
            <a:pPr marL="0" indent="0">
              <a:buNone/>
            </a:pPr>
            <a:endParaRPr lang="en-US" sz="2400" b="1"/>
          </a:p>
          <a:p>
            <a:pPr marL="0" indent="0">
              <a:buNone/>
            </a:pPr>
            <a:endParaRPr lang="en-US" sz="2400" b="1"/>
          </a:p>
          <a:p>
            <a:endParaRPr lang="en-US" b="1" u="sng"/>
          </a:p>
          <a:p>
            <a:r>
              <a:rPr lang="en-US" sz="3200" b="1" u="sng"/>
              <a:t>Keeping Your People Happy </a:t>
            </a:r>
          </a:p>
          <a:p>
            <a:pPr marL="0" indent="0">
              <a:buNone/>
            </a:pPr>
            <a:r>
              <a:rPr lang="en-US" b="1"/>
              <a:t> Organization are also gaining access to remote talent that they otherwise would not be able to tap. In two-thirds of all travel reduction projectOrganization reports their employees are very satisfied with the increased flexibility they are now offered. </a:t>
            </a:r>
          </a:p>
        </p:txBody>
      </p:sp>
    </p:spTree>
    <p:extLst>
      <p:ext uri="{BB962C8B-B14F-4D97-AF65-F5344CB8AC3E}">
        <p14:creationId xmlns:p14="http://schemas.microsoft.com/office/powerpoint/2010/main" val="2355768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285A-EC58-4226-A069-489F81EAFEED}"/>
              </a:ext>
            </a:extLst>
          </p:cNvPr>
          <p:cNvSpPr>
            <a:spLocks noGrp="1"/>
          </p:cNvSpPr>
          <p:nvPr>
            <p:ph type="title"/>
          </p:nvPr>
        </p:nvSpPr>
        <p:spPr>
          <a:xfrm>
            <a:off x="115410" y="204186"/>
            <a:ext cx="11418476" cy="4767309"/>
          </a:xfrm>
        </p:spPr>
        <p:txBody>
          <a:bodyPr>
            <a:normAutofit/>
          </a:bodyPr>
          <a:lstStyle/>
          <a:p>
            <a:pPr algn="r"/>
            <a:r>
              <a:rPr lang="en-US" sz="4000" dirty="0">
                <a:solidFill>
                  <a:srgbClr val="FFC000"/>
                </a:solidFill>
                <a:latin typeface="Algerian" panose="04020705040A02060702" pitchFamily="82" charset="0"/>
              </a:rPr>
              <a:t>Green Supply </a:t>
            </a:r>
            <a:r>
              <a:rPr lang="en-US" sz="4000" dirty="0">
                <a:solidFill>
                  <a:schemeClr val="tx1"/>
                </a:solidFill>
                <a:latin typeface="Algerian" panose="04020705040A02060702" pitchFamily="82" charset="0"/>
              </a:rPr>
              <a:t>Chain</a:t>
            </a:r>
            <a:r>
              <a:rPr lang="en-US" sz="4000" dirty="0">
                <a:solidFill>
                  <a:srgbClr val="FFC000"/>
                </a:solidFill>
                <a:latin typeface="Algerian" panose="04020705040A02060702" pitchFamily="82" charset="0"/>
              </a:rPr>
              <a:t> </a:t>
            </a:r>
            <a:r>
              <a:rPr lang="en-US" sz="4000" dirty="0">
                <a:latin typeface="Algerian" panose="04020705040A02060702" pitchFamily="82" charset="0"/>
              </a:rPr>
              <a:t>Management Initiatives</a:t>
            </a:r>
            <a:br>
              <a:rPr lang="en-US" dirty="0">
                <a:latin typeface="Algerian" panose="04020705040A02060702" pitchFamily="82" charset="0"/>
              </a:rPr>
            </a:br>
            <a:br>
              <a:rPr lang="en-US" dirty="0">
                <a:latin typeface="Algerian" panose="04020705040A02060702" pitchFamily="82" charset="0"/>
              </a:rPr>
            </a:br>
            <a:br>
              <a:rPr lang="en-US" dirty="0">
                <a:latin typeface="Algerian" panose="04020705040A02060702" pitchFamily="82" charset="0"/>
              </a:rPr>
            </a:br>
            <a:endParaRPr lang="en-IN" sz="2000" dirty="0">
              <a:latin typeface="Algerian" panose="04020705040A02060702" pitchFamily="82" charset="0"/>
            </a:endParaRPr>
          </a:p>
        </p:txBody>
      </p:sp>
      <p:sp>
        <p:nvSpPr>
          <p:cNvPr id="7" name="Text Placeholder 6">
            <a:extLst>
              <a:ext uri="{FF2B5EF4-FFF2-40B4-BE49-F238E27FC236}">
                <a16:creationId xmlns:a16="http://schemas.microsoft.com/office/drawing/2014/main" id="{39029070-433D-4A6E-8CE9-8C31A5989E69}"/>
              </a:ext>
            </a:extLst>
          </p:cNvPr>
          <p:cNvSpPr>
            <a:spLocks noGrp="1"/>
          </p:cNvSpPr>
          <p:nvPr>
            <p:ph type="body" sz="half" idx="2"/>
          </p:nvPr>
        </p:nvSpPr>
        <p:spPr>
          <a:xfrm>
            <a:off x="1180124" y="2308195"/>
            <a:ext cx="10353763" cy="2973907"/>
          </a:xfrm>
        </p:spPr>
        <p:txBody>
          <a:bodyPr>
            <a:normAutofit/>
          </a:bodyPr>
          <a:lstStyle/>
          <a:p>
            <a:pPr algn="r"/>
            <a:r>
              <a:rPr lang="en-US" sz="2400" dirty="0">
                <a:solidFill>
                  <a:srgbClr val="FFC000"/>
                </a:solidFill>
                <a:latin typeface="Algerian" panose="04020705040A02060702" pitchFamily="82" charset="0"/>
              </a:rPr>
              <a:t>Name :- </a:t>
            </a:r>
            <a:r>
              <a:rPr lang="en-US" sz="2400" dirty="0">
                <a:latin typeface="Algerian" panose="04020705040A02060702" pitchFamily="82" charset="0"/>
              </a:rPr>
              <a:t>Aman Yadav</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:- 103</a:t>
            </a:r>
            <a:endParaRPr lang="en-IN" sz="2400" dirty="0"/>
          </a:p>
        </p:txBody>
      </p:sp>
    </p:spTree>
    <p:extLst>
      <p:ext uri="{BB962C8B-B14F-4D97-AF65-F5344CB8AC3E}">
        <p14:creationId xmlns:p14="http://schemas.microsoft.com/office/powerpoint/2010/main" val="2973183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1109709"/>
          </a:xfrm>
        </p:spPr>
        <p:txBody>
          <a:bodyPr>
            <a:normAutofit/>
          </a:bodyPr>
          <a:lstStyle/>
          <a:p>
            <a:r>
              <a:rPr lang="en-US" dirty="0"/>
              <a:t>Green Supply Chain Management Initiatives </a:t>
            </a:r>
          </a:p>
        </p:txBody>
      </p:sp>
      <p:sp>
        <p:nvSpPr>
          <p:cNvPr id="3" name="Content Placeholder 2"/>
          <p:cNvSpPr>
            <a:spLocks noGrp="1"/>
          </p:cNvSpPr>
          <p:nvPr>
            <p:ph sz="half" idx="1"/>
          </p:nvPr>
        </p:nvSpPr>
        <p:spPr>
          <a:xfrm>
            <a:off x="838200" y="1376039"/>
            <a:ext cx="5766786" cy="6303145"/>
          </a:xfrm>
        </p:spPr>
        <p:txBody>
          <a:bodyPr>
            <a:noAutofit/>
          </a:bodyPr>
          <a:lstStyle/>
          <a:p>
            <a:pPr marL="342900" indent="-342900">
              <a:buFont typeface="Arial" panose="020B0604020202020204" pitchFamily="34" charset="0"/>
              <a:buChar char="•"/>
            </a:pPr>
            <a:r>
              <a:rPr lang="en-US" sz="2000" dirty="0"/>
              <a:t>Green Supply Chain Management aims to integrate environmental thinking into supply chain management.</a:t>
            </a:r>
          </a:p>
          <a:p>
            <a:pPr marL="342900" indent="-342900">
              <a:buFont typeface="Arial" panose="020B0604020202020204" pitchFamily="34" charset="0"/>
              <a:buChar char="•"/>
            </a:pPr>
            <a:r>
              <a:rPr lang="en-US" sz="2000" dirty="0"/>
              <a:t>This includes product </a:t>
            </a:r>
            <a:r>
              <a:rPr lang="en-US" sz="2000" dirty="0" err="1"/>
              <a:t>design,material</a:t>
            </a:r>
            <a:r>
              <a:rPr lang="en-US" sz="2000" dirty="0"/>
              <a:t> sourcing and selection, the manufacturing process and delivery of the final product to consumers.</a:t>
            </a:r>
          </a:p>
          <a:p>
            <a:pPr marL="342900" indent="-342900">
              <a:buFont typeface="Arial" panose="020B0604020202020204" pitchFamily="34" charset="0"/>
              <a:buChar char="•"/>
            </a:pPr>
            <a:r>
              <a:rPr lang="en-US" sz="2000" dirty="0"/>
              <a:t>Approximately 2 million tons of e-waste are generated annually in </a:t>
            </a:r>
            <a:r>
              <a:rPr lang="en-US" sz="2000" dirty="0" err="1"/>
              <a:t>india</a:t>
            </a:r>
            <a:endParaRPr lang="en-US" sz="2000" dirty="0"/>
          </a:p>
          <a:p>
            <a:pPr marL="342900" indent="-342900">
              <a:buFont typeface="Arial" panose="020B0604020202020204" pitchFamily="34" charset="0"/>
              <a:buChar char="•"/>
            </a:pPr>
            <a:r>
              <a:rPr lang="en-US" sz="2000" dirty="0"/>
              <a:t>The management of e-waste and implementation of green initiatives to manage the supply chains have become imperative for Indian IT and electronics industry.</a:t>
            </a:r>
          </a:p>
          <a:p>
            <a:pPr marL="342900" indent="-342900">
              <a:buFont typeface="Arial" panose="020B0604020202020204" pitchFamily="34" charset="0"/>
              <a:buChar char="•"/>
            </a:pPr>
            <a:r>
              <a:rPr lang="en-US" sz="2000" dirty="0"/>
              <a:t>They are innovating and coming up with cutting edge solutions that help them become more profitable, while helping the environment </a:t>
            </a:r>
          </a:p>
          <a:p>
            <a:pPr marL="342900" indent="-342900">
              <a:buFont typeface="Arial" panose="020B0604020202020204" pitchFamily="34" charset="0"/>
              <a:buChar char="•"/>
            </a:pPr>
            <a:endParaRPr lang="en-US" sz="2000" dirty="0"/>
          </a:p>
        </p:txBody>
      </p:sp>
      <p:pic>
        <p:nvPicPr>
          <p:cNvPr id="4" name="Content Placeholder 3"/>
          <p:cNvPicPr>
            <a:picLocks noGrp="1" noChangeAspect="1"/>
          </p:cNvPicPr>
          <p:nvPr>
            <p:ph sz="half" idx="2"/>
          </p:nvPr>
        </p:nvPicPr>
        <p:blipFill>
          <a:blip r:embed="rId2"/>
          <a:stretch>
            <a:fillRect/>
          </a:stretch>
        </p:blipFill>
        <p:spPr>
          <a:xfrm>
            <a:off x="7475220" y="1691005"/>
            <a:ext cx="4389755" cy="2308225"/>
          </a:xfrm>
          <a:prstGeom prst="rect">
            <a:avLst/>
          </a:prstGeom>
        </p:spPr>
      </p:pic>
      <p:pic>
        <p:nvPicPr>
          <p:cNvPr id="5" name="Picture 4"/>
          <p:cNvPicPr>
            <a:picLocks noChangeAspect="1"/>
          </p:cNvPicPr>
          <p:nvPr/>
        </p:nvPicPr>
        <p:blipFill>
          <a:blip r:embed="rId3"/>
          <a:stretch>
            <a:fillRect/>
          </a:stretch>
        </p:blipFill>
        <p:spPr>
          <a:xfrm>
            <a:off x="7070725" y="4159250"/>
            <a:ext cx="4421505" cy="2410460"/>
          </a:xfrm>
          <a:prstGeom prst="rect">
            <a:avLst/>
          </a:prstGeom>
        </p:spPr>
      </p:pic>
    </p:spTree>
    <p:extLst>
      <p:ext uri="{BB962C8B-B14F-4D97-AF65-F5344CB8AC3E}">
        <p14:creationId xmlns:p14="http://schemas.microsoft.com/office/powerpoint/2010/main" val="2944714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6992938" cy="581025"/>
          </a:xfrm>
        </p:spPr>
        <p:txBody>
          <a:bodyPr>
            <a:normAutofit fontScale="90000"/>
          </a:bodyPr>
          <a:lstStyle/>
          <a:p>
            <a:r>
              <a:rPr lang="en-US"/>
              <a:t>HCL Infosystems Limited</a:t>
            </a:r>
          </a:p>
        </p:txBody>
      </p:sp>
      <p:sp>
        <p:nvSpPr>
          <p:cNvPr id="3" name="Text Placeholder 2"/>
          <p:cNvSpPr>
            <a:spLocks noGrp="1"/>
          </p:cNvSpPr>
          <p:nvPr>
            <p:ph type="body" idx="4294967295"/>
          </p:nvPr>
        </p:nvSpPr>
        <p:spPr>
          <a:xfrm>
            <a:off x="0" y="1820863"/>
            <a:ext cx="11226800" cy="4767262"/>
          </a:xfrm>
        </p:spPr>
        <p:txBody>
          <a:bodyPr>
            <a:normAutofit fontScale="97500" lnSpcReduction="10000"/>
          </a:bodyPr>
          <a:lstStyle/>
          <a:p>
            <a:r>
              <a:rPr lang="en-US"/>
              <a:t>HCL Infosystems Ltd. is India´s premier hardware, services and ICT systems integration company, which offers a wide spectrum of ICT products that include computing, storage, networking, security, telecommunication, imaging and retail solutions</a:t>
            </a:r>
          </a:p>
          <a:p>
            <a:r>
              <a:rPr lang="en-US"/>
              <a:t>HCL always focused on developing a sustainable future through environment friendly ICT products and services. </a:t>
            </a:r>
          </a:p>
          <a:p>
            <a:r>
              <a:rPr lang="en-US"/>
              <a:t>This led to the introduction of Green desktops, equipped with the unique Dynamic Energy Saver (DES) technology, that cut overall power consumption by 20-35%. </a:t>
            </a:r>
          </a:p>
          <a:p>
            <a:r>
              <a:rPr lang="en-US"/>
              <a:t>The company has also taken the following initiatives to conserve energy:</a:t>
            </a:r>
          </a:p>
          <a:p>
            <a:pPr marL="0" indent="0">
              <a:buNone/>
            </a:pPr>
            <a:r>
              <a:rPr lang="en-US"/>
              <a:t> • Use of recyclable packing materials in PCs and monitors. </a:t>
            </a:r>
          </a:p>
          <a:p>
            <a:pPr marL="0" indent="0">
              <a:buNone/>
            </a:pPr>
            <a:r>
              <a:rPr lang="en-US"/>
              <a:t>• Made S3 as the default sleep state in all products shipped with Microsoft Windows OS, so that the product automatically switches to standby mode after a specified amount of system inactivity. </a:t>
            </a:r>
          </a:p>
          <a:p>
            <a:pPr marL="0" indent="0">
              <a:buNone/>
            </a:pPr>
            <a:r>
              <a:rPr lang="en-US"/>
              <a:t>• Compliance with MPR-II certification for CRT monitors. </a:t>
            </a:r>
          </a:p>
          <a:p>
            <a:pPr marL="0" indent="0">
              <a:buNone/>
            </a:pPr>
            <a:r>
              <a:rPr lang="en-US"/>
              <a:t>• Compliance with TCO’03 certification for LCD monitors. </a:t>
            </a:r>
          </a:p>
          <a:p>
            <a:endParaRPr lang="en-US"/>
          </a:p>
        </p:txBody>
      </p:sp>
      <p:pic>
        <p:nvPicPr>
          <p:cNvPr id="5" name="Picture 4"/>
          <p:cNvPicPr>
            <a:picLocks noChangeAspect="1"/>
          </p:cNvPicPr>
          <p:nvPr/>
        </p:nvPicPr>
        <p:blipFill>
          <a:blip r:embed="rId2"/>
          <a:stretch>
            <a:fillRect/>
          </a:stretch>
        </p:blipFill>
        <p:spPr>
          <a:xfrm>
            <a:off x="8399780" y="100965"/>
            <a:ext cx="3673475" cy="1729740"/>
          </a:xfrm>
          <a:prstGeom prst="rect">
            <a:avLst/>
          </a:prstGeom>
        </p:spPr>
      </p:pic>
    </p:spTree>
    <p:extLst>
      <p:ext uri="{BB962C8B-B14F-4D97-AF65-F5344CB8AC3E}">
        <p14:creationId xmlns:p14="http://schemas.microsoft.com/office/powerpoint/2010/main" val="1751673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740" y="257810"/>
            <a:ext cx="6114415" cy="751205"/>
          </a:xfrm>
        </p:spPr>
        <p:txBody>
          <a:bodyPr>
            <a:normAutofit/>
          </a:bodyPr>
          <a:lstStyle/>
          <a:p>
            <a:r>
              <a:rPr lang="en-US"/>
              <a:t>Tata Consultancy Services </a:t>
            </a:r>
          </a:p>
        </p:txBody>
      </p:sp>
      <p:sp>
        <p:nvSpPr>
          <p:cNvPr id="3" name="Content Placeholder 2"/>
          <p:cNvSpPr>
            <a:spLocks noGrp="1"/>
          </p:cNvSpPr>
          <p:nvPr>
            <p:ph sz="half" idx="1"/>
          </p:nvPr>
        </p:nvSpPr>
        <p:spPr>
          <a:xfrm>
            <a:off x="459740" y="1009016"/>
            <a:ext cx="11534140" cy="6084242"/>
          </a:xfrm>
        </p:spPr>
        <p:txBody>
          <a:bodyPr>
            <a:noAutofit/>
          </a:bodyPr>
          <a:lstStyle/>
          <a:p>
            <a:r>
              <a:rPr lang="en-US" sz="2000" dirty="0"/>
              <a:t>Tata Consultancy Services (TCS) Limited is one of the best Indian IT services, consulting and business solutions organizations.</a:t>
            </a:r>
          </a:p>
          <a:p>
            <a:r>
              <a:rPr lang="en-US" sz="2000" dirty="0"/>
              <a:t>It is committed to measure, report and continually improve its overall environmental performance by optimizing its resource consumption, minimizing its ecological impact and in line with the precautionary principle espoused by Article 15 of the Rio Declaration, working to reduce its carbon footprint. </a:t>
            </a:r>
          </a:p>
          <a:p>
            <a:r>
              <a:rPr lang="en-US" sz="2000" dirty="0"/>
              <a:t>TCS has developed an environment policy that guides its key activities. The basic foundation of the policy is: </a:t>
            </a:r>
          </a:p>
          <a:p>
            <a:r>
              <a:rPr lang="en-US" sz="2000" dirty="0"/>
              <a:t>Climate change mitigation through commitment to reduce Greenhouse Gas (GHG) emissions and corresponding carbon footprint. </a:t>
            </a:r>
          </a:p>
          <a:p>
            <a:r>
              <a:rPr lang="en-US" sz="2000" dirty="0"/>
              <a:t>Green procurement. </a:t>
            </a:r>
          </a:p>
          <a:p>
            <a:r>
              <a:rPr lang="en-US" sz="2000" dirty="0"/>
              <a:t> Reduce, reuse, recycle.</a:t>
            </a:r>
          </a:p>
          <a:p>
            <a:r>
              <a:rPr lang="en-US" sz="2000" dirty="0"/>
              <a:t> Resource efficiency. </a:t>
            </a:r>
          </a:p>
          <a:p>
            <a:r>
              <a:rPr lang="en-US" sz="2000" dirty="0"/>
              <a:t>Green infrastructure – green buildings. </a:t>
            </a:r>
          </a:p>
          <a:p>
            <a:r>
              <a:rPr lang="en-US" sz="2000" dirty="0">
                <a:solidFill>
                  <a:schemeClr val="tx1"/>
                </a:solidFill>
              </a:rPr>
              <a:t> Green IT. </a:t>
            </a:r>
          </a:p>
        </p:txBody>
      </p:sp>
      <p:pic>
        <p:nvPicPr>
          <p:cNvPr id="4" name="Content Placeholder 3"/>
          <p:cNvPicPr>
            <a:picLocks noGrp="1" noChangeAspect="1"/>
          </p:cNvPicPr>
          <p:nvPr>
            <p:ph sz="half" idx="2"/>
          </p:nvPr>
        </p:nvPicPr>
        <p:blipFill rotWithShape="1">
          <a:blip r:embed="rId2"/>
          <a:srcRect t="24621" b="21728"/>
          <a:stretch/>
        </p:blipFill>
        <p:spPr>
          <a:xfrm>
            <a:off x="8363783" y="150501"/>
            <a:ext cx="2847975" cy="858514"/>
          </a:xfrm>
          <a:prstGeom prst="rect">
            <a:avLst/>
          </a:prstGeom>
        </p:spPr>
      </p:pic>
    </p:spTree>
    <p:extLst>
      <p:ext uri="{BB962C8B-B14F-4D97-AF65-F5344CB8AC3E}">
        <p14:creationId xmlns:p14="http://schemas.microsoft.com/office/powerpoint/2010/main" val="827781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4589-8D0C-AD46-8330-6DDA7F3B72F4}"/>
              </a:ext>
            </a:extLst>
          </p:cNvPr>
          <p:cNvSpPr>
            <a:spLocks noGrp="1"/>
          </p:cNvSpPr>
          <p:nvPr>
            <p:ph type="title"/>
          </p:nvPr>
        </p:nvSpPr>
        <p:spPr/>
        <p:txBody>
          <a:bodyPr>
            <a:noAutofit/>
          </a:bodyPr>
          <a:lstStyle/>
          <a:p>
            <a:r>
              <a:rPr lang="en-US" sz="4800" b="1">
                <a:solidFill>
                  <a:schemeClr val="accent2"/>
                </a:solidFill>
              </a:rPr>
              <a:t>IT EQUIPMENT RECYCLING ♻️</a:t>
            </a:r>
          </a:p>
        </p:txBody>
      </p:sp>
      <p:sp>
        <p:nvSpPr>
          <p:cNvPr id="3" name="Content Placeholder 2">
            <a:extLst>
              <a:ext uri="{FF2B5EF4-FFF2-40B4-BE49-F238E27FC236}">
                <a16:creationId xmlns:a16="http://schemas.microsoft.com/office/drawing/2014/main" id="{D3F19073-A25A-FA4B-884C-017F061A5FA1}"/>
              </a:ext>
            </a:extLst>
          </p:cNvPr>
          <p:cNvSpPr>
            <a:spLocks noGrp="1"/>
          </p:cNvSpPr>
          <p:nvPr>
            <p:ph idx="1"/>
          </p:nvPr>
        </p:nvSpPr>
        <p:spPr>
          <a:xfrm>
            <a:off x="531916" y="1930400"/>
            <a:ext cx="13015680" cy="1916710"/>
          </a:xfrm>
        </p:spPr>
        <p:txBody>
          <a:bodyPr>
            <a:noAutofit/>
          </a:bodyPr>
          <a:lstStyle/>
          <a:p>
            <a:pPr marL="0" indent="0">
              <a:buNone/>
            </a:pPr>
            <a:r>
              <a:rPr lang="en-US" sz="2800" b="1"/>
              <a:t>Name: Aryan Pandey</a:t>
            </a:r>
          </a:p>
          <a:p>
            <a:pPr marL="0" indent="0">
              <a:buNone/>
            </a:pPr>
            <a:r>
              <a:rPr lang="en-US" sz="2800" b="1"/>
              <a:t>Roll number: 114</a:t>
            </a:r>
          </a:p>
          <a:p>
            <a:pPr marL="0" indent="0">
              <a:buNone/>
            </a:pPr>
            <a:r>
              <a:rPr lang="en-US" sz="2800" b="1"/>
              <a:t>Class : fyit </a:t>
            </a:r>
          </a:p>
        </p:txBody>
      </p:sp>
    </p:spTree>
    <p:extLst>
      <p:ext uri="{BB962C8B-B14F-4D97-AF65-F5344CB8AC3E}">
        <p14:creationId xmlns:p14="http://schemas.microsoft.com/office/powerpoint/2010/main" val="255457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5F5BEB3-E12D-CC48-85C8-ABF2CCFEC2E3}"/>
              </a:ext>
            </a:extLst>
          </p:cNvPr>
          <p:cNvSpPr>
            <a:spLocks noGrp="1"/>
          </p:cNvSpPr>
          <p:nvPr>
            <p:ph type="subTitle" idx="1"/>
          </p:nvPr>
        </p:nvSpPr>
        <p:spPr>
          <a:xfrm>
            <a:off x="5529448" y="2956462"/>
            <a:ext cx="6048994" cy="3018312"/>
          </a:xfrm>
        </p:spPr>
        <p:txBody>
          <a:bodyPr anchor="t">
            <a:noAutofit/>
          </a:bodyPr>
          <a:lstStyle/>
          <a:p>
            <a:pPr marL="514350" indent="-514350" algn="l" rtl="1">
              <a:buFont typeface="Arial" panose="020B0604020202020204" pitchFamily="34" charset="0"/>
              <a:buChar char="•"/>
            </a:pPr>
            <a:r>
              <a:rPr lang="en-US" sz="2800" b="1">
                <a:solidFill>
                  <a:schemeClr val="accent2">
                    <a:lumMod val="75000"/>
                  </a:schemeClr>
                </a:solidFill>
              </a:rPr>
              <a:t>• Rich source of raw materials</a:t>
            </a:r>
          </a:p>
          <a:p>
            <a:pPr marL="457200" indent="-457200" algn="l" rtl="1">
              <a:buFont typeface="Arial" panose="020B0604020202020204" pitchFamily="34" charset="0"/>
              <a:buChar char="•"/>
            </a:pPr>
            <a:r>
              <a:rPr lang="en-US" sz="2800" b="1">
                <a:solidFill>
                  <a:schemeClr val="accent2">
                    <a:lumMod val="75000"/>
                  </a:schemeClr>
                </a:solidFill>
              </a:rPr>
              <a:t>• Solid waste management </a:t>
            </a:r>
          </a:p>
          <a:p>
            <a:pPr marL="514350" indent="-514350" algn="l" rtl="1">
              <a:buFont typeface="Arial" panose="020B0604020202020204" pitchFamily="34" charset="0"/>
              <a:buChar char="•"/>
            </a:pPr>
            <a:r>
              <a:rPr lang="en-US" sz="2800" b="1">
                <a:solidFill>
                  <a:schemeClr val="accent2">
                    <a:lumMod val="75000"/>
                  </a:schemeClr>
                </a:solidFill>
              </a:rPr>
              <a:t>• Toxic materials </a:t>
            </a:r>
          </a:p>
          <a:p>
            <a:pPr marL="514350" indent="-514350" algn="l" rtl="1">
              <a:buFont typeface="Arial" panose="020B0604020202020204" pitchFamily="34" charset="0"/>
              <a:buChar char="•"/>
            </a:pPr>
            <a:r>
              <a:rPr lang="en-US" sz="2800" b="1">
                <a:solidFill>
                  <a:schemeClr val="accent2">
                    <a:lumMod val="75000"/>
                  </a:schemeClr>
                </a:solidFill>
              </a:rPr>
              <a:t>• International movement of hazardous waste</a:t>
            </a:r>
          </a:p>
        </p:txBody>
      </p:sp>
      <p:sp>
        <p:nvSpPr>
          <p:cNvPr id="5" name="Title 4">
            <a:extLst>
              <a:ext uri="{FF2B5EF4-FFF2-40B4-BE49-F238E27FC236}">
                <a16:creationId xmlns:a16="http://schemas.microsoft.com/office/drawing/2014/main" id="{A9DDE93A-69CB-D546-A77A-49144C73BD37}"/>
              </a:ext>
            </a:extLst>
          </p:cNvPr>
          <p:cNvSpPr>
            <a:spLocks noGrp="1"/>
          </p:cNvSpPr>
          <p:nvPr>
            <p:ph type="ctrTitle"/>
          </p:nvPr>
        </p:nvSpPr>
        <p:spPr>
          <a:xfrm>
            <a:off x="1507067" y="883226"/>
            <a:ext cx="7766936" cy="1923940"/>
          </a:xfrm>
        </p:spPr>
        <p:txBody>
          <a:bodyPr/>
          <a:lstStyle/>
          <a:p>
            <a:pPr algn="l" rtl="1"/>
            <a:r>
              <a:rPr lang="en-US" sz="4400" b="1">
                <a:solidFill>
                  <a:schemeClr val="accent2">
                    <a:lumMod val="50000"/>
                  </a:schemeClr>
                </a:solidFill>
              </a:rPr>
              <a:t>IMPORTANCE   OF </a:t>
            </a:r>
            <a:r>
              <a:rPr lang="en-US" sz="4400" b="1" dirty="0" err="1">
                <a:solidFill>
                  <a:schemeClr val="accent2">
                    <a:lumMod val="50000"/>
                  </a:schemeClr>
                </a:solidFill>
              </a:rPr>
              <a:t>ElECTRONIC</a:t>
            </a:r>
            <a:r>
              <a:rPr lang="en-US" sz="4400" b="1" dirty="0">
                <a:solidFill>
                  <a:schemeClr val="accent2">
                    <a:lumMod val="50000"/>
                  </a:schemeClr>
                </a:solidFill>
              </a:rPr>
              <a:t>  RECYCLING</a:t>
            </a:r>
          </a:p>
        </p:txBody>
      </p:sp>
      <p:pic>
        <p:nvPicPr>
          <p:cNvPr id="6" name="Picture 6">
            <a:extLst>
              <a:ext uri="{FF2B5EF4-FFF2-40B4-BE49-F238E27FC236}">
                <a16:creationId xmlns:a16="http://schemas.microsoft.com/office/drawing/2014/main" id="{7A74E741-6789-A041-8E12-A8D1590B860C}"/>
              </a:ext>
            </a:extLst>
          </p:cNvPr>
          <p:cNvPicPr>
            <a:picLocks noChangeAspect="1"/>
          </p:cNvPicPr>
          <p:nvPr/>
        </p:nvPicPr>
        <p:blipFill>
          <a:blip r:embed="rId2"/>
          <a:stretch>
            <a:fillRect/>
          </a:stretch>
        </p:blipFill>
        <p:spPr>
          <a:xfrm>
            <a:off x="351126" y="3092532"/>
            <a:ext cx="5029879" cy="2882242"/>
          </a:xfrm>
          <a:prstGeom prst="rect">
            <a:avLst/>
          </a:prstGeom>
        </p:spPr>
      </p:pic>
    </p:spTree>
    <p:extLst>
      <p:ext uri="{BB962C8B-B14F-4D97-AF65-F5344CB8AC3E}">
        <p14:creationId xmlns:p14="http://schemas.microsoft.com/office/powerpoint/2010/main" val="2825085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48272-065B-5B4C-ADBF-040EC6456C95}"/>
              </a:ext>
            </a:extLst>
          </p:cNvPr>
          <p:cNvSpPr>
            <a:spLocks noGrp="1"/>
          </p:cNvSpPr>
          <p:nvPr>
            <p:ph type="title"/>
          </p:nvPr>
        </p:nvSpPr>
        <p:spPr>
          <a:xfrm>
            <a:off x="677334" y="609600"/>
            <a:ext cx="8596668" cy="879013"/>
          </a:xfrm>
        </p:spPr>
        <p:txBody>
          <a:bodyPr>
            <a:noAutofit/>
          </a:bodyPr>
          <a:lstStyle/>
          <a:p>
            <a:r>
              <a:rPr lang="en-US" sz="7200" b="1">
                <a:solidFill>
                  <a:schemeClr val="accent2">
                    <a:lumMod val="50000"/>
                  </a:schemeClr>
                </a:solidFill>
              </a:rPr>
              <a:t>E-waste </a:t>
            </a:r>
          </a:p>
        </p:txBody>
      </p:sp>
      <p:sp>
        <p:nvSpPr>
          <p:cNvPr id="3" name="Content Placeholder 2">
            <a:extLst>
              <a:ext uri="{FF2B5EF4-FFF2-40B4-BE49-F238E27FC236}">
                <a16:creationId xmlns:a16="http://schemas.microsoft.com/office/drawing/2014/main" id="{DEDA9F8F-DE04-884B-A17A-ECF1CCC6E547}"/>
              </a:ext>
            </a:extLst>
          </p:cNvPr>
          <p:cNvSpPr>
            <a:spLocks noGrp="1"/>
          </p:cNvSpPr>
          <p:nvPr>
            <p:ph idx="1"/>
          </p:nvPr>
        </p:nvSpPr>
        <p:spPr>
          <a:xfrm>
            <a:off x="4391395" y="2201883"/>
            <a:ext cx="7641584" cy="4242955"/>
          </a:xfrm>
        </p:spPr>
        <p:txBody>
          <a:bodyPr>
            <a:normAutofit/>
          </a:bodyPr>
          <a:lstStyle/>
          <a:p>
            <a:r>
              <a:rPr lang="en-US" sz="2400" b="1"/>
              <a:t>E waste in electrical electronic equipment that has been discarded working and broken items that are thrown in in the garbage aur donated to the charity reseller  like goodwill.</a:t>
            </a:r>
          </a:p>
          <a:p>
            <a:r>
              <a:rPr lang="en-US" sz="2400" b="1"/>
              <a:t>E-waste is particularly dangerous due to toxic chemical that naturally from the metals inside when buried.</a:t>
            </a:r>
          </a:p>
        </p:txBody>
      </p:sp>
      <p:pic>
        <p:nvPicPr>
          <p:cNvPr id="6" name="Picture 6">
            <a:extLst>
              <a:ext uri="{FF2B5EF4-FFF2-40B4-BE49-F238E27FC236}">
                <a16:creationId xmlns:a16="http://schemas.microsoft.com/office/drawing/2014/main" id="{9F2AF4C7-BDE4-B541-8E2A-EEA3273848BE}"/>
              </a:ext>
            </a:extLst>
          </p:cNvPr>
          <p:cNvPicPr>
            <a:picLocks noChangeAspect="1"/>
          </p:cNvPicPr>
          <p:nvPr/>
        </p:nvPicPr>
        <p:blipFill>
          <a:blip r:embed="rId2"/>
          <a:stretch>
            <a:fillRect/>
          </a:stretch>
        </p:blipFill>
        <p:spPr>
          <a:xfrm>
            <a:off x="779318" y="2362695"/>
            <a:ext cx="3612077" cy="2560616"/>
          </a:xfrm>
          <a:prstGeom prst="rect">
            <a:avLst/>
          </a:prstGeom>
        </p:spPr>
      </p:pic>
    </p:spTree>
    <p:extLst>
      <p:ext uri="{BB962C8B-B14F-4D97-AF65-F5344CB8AC3E}">
        <p14:creationId xmlns:p14="http://schemas.microsoft.com/office/powerpoint/2010/main" val="2499750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93F6-DCEE-4F7F-A3F3-88BBFD1E8397}"/>
              </a:ext>
            </a:extLst>
          </p:cNvPr>
          <p:cNvSpPr>
            <a:spLocks noGrp="1"/>
          </p:cNvSpPr>
          <p:nvPr>
            <p:ph type="title"/>
          </p:nvPr>
        </p:nvSpPr>
        <p:spPr>
          <a:xfrm>
            <a:off x="1368193" y="854482"/>
            <a:ext cx="9590550" cy="1828813"/>
          </a:xfrm>
        </p:spPr>
        <p:txBody>
          <a:bodyPr>
            <a:normAutofit/>
          </a:bodyPr>
          <a:lstStyle/>
          <a:p>
            <a:pPr algn="l"/>
            <a:br>
              <a:rPr lang="en-US" sz="2000" dirty="0">
                <a:solidFill>
                  <a:srgbClr val="FFC000"/>
                </a:solidFill>
              </a:rPr>
            </a:br>
            <a:br>
              <a:rPr lang="en-US" sz="2000" dirty="0">
                <a:solidFill>
                  <a:srgbClr val="FFC000"/>
                </a:solidFill>
              </a:rPr>
            </a:br>
            <a:br>
              <a:rPr lang="en-US" sz="2000" dirty="0">
                <a:solidFill>
                  <a:srgbClr val="FFC000"/>
                </a:solidFill>
              </a:rPr>
            </a:br>
            <a:endParaRPr lang="en-IN" sz="2000" dirty="0">
              <a:solidFill>
                <a:srgbClr val="FFC000"/>
              </a:solidFill>
            </a:endParaRPr>
          </a:p>
        </p:txBody>
      </p:sp>
      <p:sp>
        <p:nvSpPr>
          <p:cNvPr id="3" name="Content Placeholder 2">
            <a:extLst>
              <a:ext uri="{FF2B5EF4-FFF2-40B4-BE49-F238E27FC236}">
                <a16:creationId xmlns:a16="http://schemas.microsoft.com/office/drawing/2014/main" id="{2E388D26-DAB8-4AC8-9BF2-149D19BF3D2F}"/>
              </a:ext>
            </a:extLst>
          </p:cNvPr>
          <p:cNvSpPr>
            <a:spLocks noGrp="1"/>
          </p:cNvSpPr>
          <p:nvPr>
            <p:ph type="body" idx="1"/>
          </p:nvPr>
        </p:nvSpPr>
        <p:spPr>
          <a:xfrm>
            <a:off x="1382989" y="208075"/>
            <a:ext cx="9590550" cy="5375979"/>
          </a:xfrm>
        </p:spPr>
        <p:txBody>
          <a:bodyPr>
            <a:normAutofit/>
          </a:bodyPr>
          <a:lstStyle/>
          <a:p>
            <a:pPr marL="36900" indent="0">
              <a:buNone/>
            </a:pPr>
            <a:r>
              <a:rPr lang="en-US" sz="4000" dirty="0">
                <a:solidFill>
                  <a:srgbClr val="FFC000"/>
                </a:solidFill>
                <a:latin typeface="Algerian" panose="04020705040A02060702" pitchFamily="82" charset="0"/>
              </a:rPr>
              <a:t>Disadvantages</a:t>
            </a:r>
            <a:r>
              <a:rPr lang="en-US" sz="4000" dirty="0">
                <a:latin typeface="Algerian" panose="04020705040A02060702" pitchFamily="82" charset="0"/>
              </a:rPr>
              <a:t> of going green </a:t>
            </a:r>
          </a:p>
          <a:p>
            <a:pPr marL="36900" indent="0">
              <a:buNone/>
            </a:pPr>
            <a:endParaRPr lang="en-US" sz="4000" dirty="0">
              <a:latin typeface="Algerian" panose="04020705040A02060702" pitchFamily="82" charset="0"/>
            </a:endParaRPr>
          </a:p>
          <a:p>
            <a:pPr marL="36900" indent="0">
              <a:buNone/>
            </a:pPr>
            <a:endParaRPr lang="en-US" sz="4000" dirty="0">
              <a:latin typeface="Algerian" panose="04020705040A02060702" pitchFamily="82" charset="0"/>
            </a:endParaRPr>
          </a:p>
          <a:p>
            <a:pPr marL="36900" indent="0" algn="r">
              <a:buNone/>
            </a:pPr>
            <a:r>
              <a:rPr lang="en-US" sz="2400" dirty="0">
                <a:solidFill>
                  <a:srgbClr val="FFC000"/>
                </a:solidFill>
                <a:latin typeface="Algerian" panose="04020705040A02060702" pitchFamily="82" charset="0"/>
              </a:rPr>
              <a:t>Name :- </a:t>
            </a:r>
            <a:r>
              <a:rPr lang="en-US" sz="2400" dirty="0">
                <a:latin typeface="Algerian" panose="04020705040A02060702" pitchFamily="82" charset="0"/>
              </a:rPr>
              <a:t>Bhushan Kadam</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:- 32</a:t>
            </a:r>
            <a:endParaRPr lang="en-US" sz="2400" dirty="0">
              <a:latin typeface="Algerian" panose="04020705040A02060702" pitchFamily="82" charset="0"/>
            </a:endParaRPr>
          </a:p>
          <a:p>
            <a:pPr marL="36900" indent="0">
              <a:buNone/>
            </a:pPr>
            <a:endParaRPr lang="en-US" sz="2400" dirty="0">
              <a:latin typeface="Algerian" panose="04020705040A02060702" pitchFamily="82" charset="0"/>
            </a:endParaRPr>
          </a:p>
          <a:p>
            <a:pPr marL="36900" indent="0">
              <a:buNone/>
            </a:pPr>
            <a:endParaRPr lang="en-US" sz="4000" dirty="0"/>
          </a:p>
        </p:txBody>
      </p:sp>
    </p:spTree>
    <p:extLst>
      <p:ext uri="{BB962C8B-B14F-4D97-AF65-F5344CB8AC3E}">
        <p14:creationId xmlns:p14="http://schemas.microsoft.com/office/powerpoint/2010/main" val="116778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6F63-B52C-4926-8F13-BE1352142C37}"/>
              </a:ext>
            </a:extLst>
          </p:cNvPr>
          <p:cNvSpPr>
            <a:spLocks noGrp="1"/>
          </p:cNvSpPr>
          <p:nvPr>
            <p:ph type="title"/>
          </p:nvPr>
        </p:nvSpPr>
        <p:spPr>
          <a:xfrm>
            <a:off x="905522" y="406984"/>
            <a:ext cx="10600678" cy="1293028"/>
          </a:xfrm>
        </p:spPr>
        <p:txBody>
          <a:bodyPr>
            <a:normAutofit/>
          </a:bodyPr>
          <a:lstStyle/>
          <a:p>
            <a:pPr algn="l"/>
            <a:r>
              <a:rPr lang="en-US" sz="5400" dirty="0">
                <a:latin typeface="Algerian" panose="04020705040A02060702" pitchFamily="82" charset="0"/>
              </a:rPr>
              <a:t>Four major groups:</a:t>
            </a:r>
            <a:endParaRPr lang="en-IN" sz="5400" dirty="0">
              <a:latin typeface="Algerian" panose="04020705040A02060702" pitchFamily="82" charset="0"/>
            </a:endParaRPr>
          </a:p>
        </p:txBody>
      </p:sp>
      <p:sp>
        <p:nvSpPr>
          <p:cNvPr id="3" name="Content Placeholder 2">
            <a:extLst>
              <a:ext uri="{FF2B5EF4-FFF2-40B4-BE49-F238E27FC236}">
                <a16:creationId xmlns:a16="http://schemas.microsoft.com/office/drawing/2014/main" id="{6FCF932A-454D-4DDD-83EC-F278EC6C75E8}"/>
              </a:ext>
            </a:extLst>
          </p:cNvPr>
          <p:cNvSpPr>
            <a:spLocks noGrp="1"/>
          </p:cNvSpPr>
          <p:nvPr>
            <p:ph idx="1"/>
          </p:nvPr>
        </p:nvSpPr>
        <p:spPr>
          <a:xfrm>
            <a:off x="685800" y="1700012"/>
            <a:ext cx="10820400" cy="4829578"/>
          </a:xfrm>
        </p:spPr>
        <p:txBody>
          <a:bodyPr>
            <a:normAutofit fontScale="92500" lnSpcReduction="10000"/>
          </a:bodyPr>
          <a:lstStyle/>
          <a:p>
            <a:pPr algn="just"/>
            <a:r>
              <a:rPr lang="en-US" sz="2800" dirty="0">
                <a:latin typeface="Comic Sans MS" panose="030F0702030302020204" pitchFamily="66" charset="0"/>
              </a:rPr>
              <a:t>Virtualization &amp; Consolidation:</a:t>
            </a:r>
            <a:r>
              <a:rPr lang="en-US" sz="2400" dirty="0">
                <a:latin typeface="Comic Sans MS" panose="030F0702030302020204" pitchFamily="66" charset="0"/>
              </a:rPr>
              <a:t> </a:t>
            </a:r>
          </a:p>
          <a:p>
            <a:pPr marL="457200" lvl="1" indent="0" algn="just">
              <a:buNone/>
            </a:pPr>
            <a:r>
              <a:rPr lang="en-US" sz="1800" dirty="0">
                <a:latin typeface="Bookman Old Style" panose="02050604050505020204" pitchFamily="18" charset="0"/>
              </a:rPr>
              <a:t>Initiatives in this area include server virtualization and consolidation, storage consolidation and desktop virtualization. These projects typically improve cost and energy efficiency through optimized use of existing and new computing and storage capacity, electricity, cooling, ventilation and real estate.</a:t>
            </a:r>
          </a:p>
          <a:p>
            <a:pPr algn="just"/>
            <a:r>
              <a:rPr lang="en-IN" dirty="0">
                <a:latin typeface="Comic Sans MS" panose="030F0702030302020204" pitchFamily="66" charset="0"/>
              </a:rPr>
              <a:t>Energy </a:t>
            </a:r>
            <a:r>
              <a:rPr lang="en-IN" sz="2400" dirty="0">
                <a:latin typeface="Comic Sans MS" panose="030F0702030302020204" pitchFamily="66" charset="0"/>
              </a:rPr>
              <a:t>Efficiency</a:t>
            </a:r>
            <a:r>
              <a:rPr lang="en-IN" dirty="0">
                <a:latin typeface="Comic Sans MS" panose="030F0702030302020204" pitchFamily="66" charset="0"/>
              </a:rPr>
              <a:t>: </a:t>
            </a:r>
            <a:endParaRPr lang="en-US" sz="2800" dirty="0">
              <a:latin typeface="Comic Sans MS" panose="030F0702030302020204" pitchFamily="66" charset="0"/>
            </a:endParaRPr>
          </a:p>
          <a:p>
            <a:pPr marL="457200" lvl="1" indent="0" algn="just">
              <a:buNone/>
            </a:pPr>
            <a:r>
              <a:rPr lang="en-US" sz="1800" dirty="0">
                <a:latin typeface="Bookman Old Style" panose="02050604050505020204" pitchFamily="18" charset="0"/>
              </a:rPr>
              <a:t>Initiatives in this area include server room upgrades and new builds, IT energy measurement, printer consolidation, and PC power management. These projects have energy efficiency or reduction as a major cost savings benefits.</a:t>
            </a:r>
          </a:p>
          <a:p>
            <a:pPr algn="just"/>
            <a:r>
              <a:rPr lang="en-IN" sz="2600" dirty="0">
                <a:latin typeface="Comic Sans MS" panose="030F0702030302020204" pitchFamily="66" charset="0"/>
              </a:rPr>
              <a:t>Travel </a:t>
            </a:r>
            <a:r>
              <a:rPr lang="en-IN" sz="2400" dirty="0">
                <a:latin typeface="Comic Sans MS" panose="030F0702030302020204" pitchFamily="66" charset="0"/>
              </a:rPr>
              <a:t>Reduction</a:t>
            </a:r>
            <a:r>
              <a:rPr lang="en-IN" sz="2600" dirty="0">
                <a:latin typeface="Comic Sans MS" panose="030F0702030302020204" pitchFamily="66" charset="0"/>
              </a:rPr>
              <a:t>:</a:t>
            </a:r>
          </a:p>
          <a:p>
            <a:pPr marL="457200" lvl="1" indent="0" algn="just">
              <a:buNone/>
            </a:pPr>
            <a:r>
              <a:rPr lang="en-US" sz="1800" dirty="0">
                <a:latin typeface="Bookman Old Style" panose="02050604050505020204" pitchFamily="18" charset="0"/>
              </a:rPr>
              <a:t>Initiatives in this area include remote conferencing &amp; collaboration and telecommuting. These projects are typically associated with reductions in travel, fuel and commuting costs.</a:t>
            </a:r>
          </a:p>
          <a:p>
            <a:pPr algn="just"/>
            <a:r>
              <a:rPr lang="en-IN" sz="2400" dirty="0">
                <a:latin typeface="Comic Sans MS" panose="030F0702030302020204" pitchFamily="66" charset="0"/>
              </a:rPr>
              <a:t>Asset Disposal:</a:t>
            </a:r>
            <a:endParaRPr lang="en-US" sz="2400" dirty="0">
              <a:latin typeface="Comic Sans MS" panose="030F0702030302020204" pitchFamily="66" charset="0"/>
            </a:endParaRPr>
          </a:p>
          <a:p>
            <a:pPr marL="457200" lvl="1" indent="0" algn="just">
              <a:buNone/>
            </a:pPr>
            <a:r>
              <a:rPr lang="en-US" sz="1800" dirty="0">
                <a:latin typeface="Bookman Old Style" panose="02050604050505020204" pitchFamily="18" charset="0"/>
              </a:rPr>
              <a:t>IT equipment recycling is the lone initiative in this category.</a:t>
            </a:r>
            <a:endParaRPr lang="en-IN" dirty="0">
              <a:latin typeface="Bookman Old Style" panose="02050604050505020204" pitchFamily="18" charset="0"/>
            </a:endParaRPr>
          </a:p>
        </p:txBody>
      </p:sp>
    </p:spTree>
    <p:extLst>
      <p:ext uri="{BB962C8B-B14F-4D97-AF65-F5344CB8AC3E}">
        <p14:creationId xmlns:p14="http://schemas.microsoft.com/office/powerpoint/2010/main" val="1789635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40E0-100E-6C44-B152-1CCAB133A475}"/>
              </a:ext>
            </a:extLst>
          </p:cNvPr>
          <p:cNvSpPr>
            <a:spLocks noGrp="1"/>
          </p:cNvSpPr>
          <p:nvPr>
            <p:ph type="ctrTitle"/>
          </p:nvPr>
        </p:nvSpPr>
        <p:spPr>
          <a:xfrm>
            <a:off x="941033" y="1"/>
            <a:ext cx="10174467" cy="1508618"/>
          </a:xfrm>
        </p:spPr>
        <p:txBody>
          <a:bodyPr anchor="ctr">
            <a:normAutofit/>
          </a:bodyPr>
          <a:lstStyle/>
          <a:p>
            <a:r>
              <a:rPr lang="en-US" dirty="0">
                <a:solidFill>
                  <a:srgbClr val="FFC000"/>
                </a:solidFill>
              </a:rPr>
              <a:t>Disadvantages of going green</a:t>
            </a:r>
          </a:p>
        </p:txBody>
      </p:sp>
      <p:sp>
        <p:nvSpPr>
          <p:cNvPr id="3" name="Subtitle 2">
            <a:extLst>
              <a:ext uri="{FF2B5EF4-FFF2-40B4-BE49-F238E27FC236}">
                <a16:creationId xmlns:a16="http://schemas.microsoft.com/office/drawing/2014/main" id="{F5ACADF4-153F-9B44-A555-E19C9277C2AE}"/>
              </a:ext>
            </a:extLst>
          </p:cNvPr>
          <p:cNvSpPr>
            <a:spLocks noGrp="1"/>
          </p:cNvSpPr>
          <p:nvPr>
            <p:ph type="subTitle" idx="1"/>
          </p:nvPr>
        </p:nvSpPr>
        <p:spPr>
          <a:xfrm>
            <a:off x="1076500" y="1508619"/>
            <a:ext cx="10641023" cy="4259626"/>
          </a:xfrm>
        </p:spPr>
        <p:txBody>
          <a:bodyPr>
            <a:normAutofit/>
          </a:bodyPr>
          <a:lstStyle/>
          <a:p>
            <a:pPr marL="457200" indent="-457200" algn="l">
              <a:buFont typeface="+mj-lt"/>
              <a:buAutoNum type="arabicPeriod"/>
            </a:pPr>
            <a:r>
              <a:rPr lang="en-US" sz="2800" dirty="0"/>
              <a:t>Expenses :</a:t>
            </a:r>
          </a:p>
          <a:p>
            <a:pPr marL="457200" indent="-457200" algn="l">
              <a:buFont typeface="+mj-lt"/>
              <a:buAutoNum type="arabicPeriod"/>
            </a:pPr>
            <a:endParaRPr lang="en-US" sz="2800" dirty="0"/>
          </a:p>
          <a:p>
            <a:pPr marL="457200" indent="-457200" algn="l">
              <a:buFont typeface="+mj-lt"/>
              <a:buAutoNum type="arabicPeriod"/>
            </a:pPr>
            <a:r>
              <a:rPr lang="en-US" sz="2800" dirty="0"/>
              <a:t>Data Safety is important :</a:t>
            </a:r>
          </a:p>
          <a:p>
            <a:pPr marL="457200" indent="-457200" algn="l">
              <a:buFont typeface="+mj-lt"/>
              <a:buAutoNum type="arabicPeriod"/>
            </a:pPr>
            <a:endParaRPr lang="en-US" sz="2800" dirty="0"/>
          </a:p>
          <a:p>
            <a:pPr marL="457200" indent="-457200" algn="l">
              <a:buFont typeface="+mj-lt"/>
              <a:buAutoNum type="arabicPeriod"/>
            </a:pPr>
            <a:r>
              <a:rPr lang="en-US" sz="2800" dirty="0"/>
              <a:t>Dearness</a:t>
            </a:r>
          </a:p>
          <a:p>
            <a:pPr marL="457200" indent="-457200" algn="l">
              <a:buFont typeface="+mj-lt"/>
              <a:buAutoNum type="arabicPeriod"/>
            </a:pPr>
            <a:endParaRPr lang="en-US" sz="2800" dirty="0"/>
          </a:p>
          <a:p>
            <a:pPr marL="457200" indent="-457200" algn="l">
              <a:buFont typeface="+mj-lt"/>
              <a:buAutoNum type="arabicPeriod"/>
            </a:pPr>
            <a:r>
              <a:rPr lang="en-US" sz="2800" dirty="0"/>
              <a:t>Customer  backlash</a:t>
            </a:r>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p:txBody>
      </p:sp>
    </p:spTree>
    <p:extLst>
      <p:ext uri="{BB962C8B-B14F-4D97-AF65-F5344CB8AC3E}">
        <p14:creationId xmlns:p14="http://schemas.microsoft.com/office/powerpoint/2010/main" val="540933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FFF6-D8D6-F648-95AC-AEFA73C42F3C}"/>
              </a:ext>
            </a:extLst>
          </p:cNvPr>
          <p:cNvSpPr>
            <a:spLocks noGrp="1"/>
          </p:cNvSpPr>
          <p:nvPr>
            <p:ph type="title"/>
          </p:nvPr>
        </p:nvSpPr>
        <p:spPr>
          <a:xfrm>
            <a:off x="1141413" y="0"/>
            <a:ext cx="9905998" cy="2097088"/>
          </a:xfrm>
        </p:spPr>
        <p:txBody>
          <a:bodyPr/>
          <a:lstStyle/>
          <a:p>
            <a:r>
              <a:rPr lang="en-US" dirty="0">
                <a:solidFill>
                  <a:srgbClr val="FFC000"/>
                </a:solidFill>
              </a:rPr>
              <a:t>Disadvantages of going green</a:t>
            </a:r>
          </a:p>
        </p:txBody>
      </p:sp>
      <p:sp>
        <p:nvSpPr>
          <p:cNvPr id="3" name="Content Placeholder 2">
            <a:extLst>
              <a:ext uri="{FF2B5EF4-FFF2-40B4-BE49-F238E27FC236}">
                <a16:creationId xmlns:a16="http://schemas.microsoft.com/office/drawing/2014/main" id="{C01DDFBB-1B74-C245-AF88-8620769C6248}"/>
              </a:ext>
            </a:extLst>
          </p:cNvPr>
          <p:cNvSpPr>
            <a:spLocks noGrp="1"/>
          </p:cNvSpPr>
          <p:nvPr>
            <p:ph idx="1"/>
          </p:nvPr>
        </p:nvSpPr>
        <p:spPr>
          <a:xfrm>
            <a:off x="1561863" y="1757096"/>
            <a:ext cx="9485548" cy="4156024"/>
          </a:xfrm>
        </p:spPr>
        <p:txBody>
          <a:bodyPr>
            <a:normAutofit/>
          </a:bodyPr>
          <a:lstStyle/>
          <a:p>
            <a:pPr marL="0" indent="0">
              <a:buNone/>
            </a:pPr>
            <a:r>
              <a:rPr lang="en-US" sz="2800" dirty="0">
                <a:solidFill>
                  <a:schemeClr val="tx1"/>
                </a:solidFill>
              </a:rPr>
              <a:t>5. Is it worth it?</a:t>
            </a:r>
          </a:p>
          <a:p>
            <a:pPr marL="0" indent="0">
              <a:buNone/>
            </a:pPr>
            <a:endParaRPr lang="en-US" sz="2800" dirty="0">
              <a:solidFill>
                <a:schemeClr val="tx1"/>
              </a:solidFill>
            </a:endParaRPr>
          </a:p>
          <a:p>
            <a:pPr marL="0" indent="0">
              <a:buNone/>
            </a:pPr>
            <a:r>
              <a:rPr lang="en-US" sz="2800" dirty="0">
                <a:solidFill>
                  <a:schemeClr val="tx1"/>
                </a:solidFill>
              </a:rPr>
              <a:t>6.Competition</a:t>
            </a:r>
          </a:p>
          <a:p>
            <a:pPr marL="0" indent="0">
              <a:buNone/>
            </a:pPr>
            <a:endParaRPr lang="en-US" sz="2800" dirty="0">
              <a:solidFill>
                <a:schemeClr val="tx1"/>
              </a:solidFill>
            </a:endParaRPr>
          </a:p>
          <a:p>
            <a:pPr marL="0" indent="0">
              <a:buNone/>
            </a:pPr>
            <a:r>
              <a:rPr lang="en-US" sz="2800" dirty="0">
                <a:solidFill>
                  <a:schemeClr val="tx1"/>
                </a:solidFill>
              </a:rPr>
              <a:t>7. Marginal impact</a:t>
            </a:r>
          </a:p>
          <a:p>
            <a:endParaRPr lang="en-US" dirty="0">
              <a:solidFill>
                <a:schemeClr val="tx1"/>
              </a:solidFill>
            </a:endParaRPr>
          </a:p>
        </p:txBody>
      </p:sp>
    </p:spTree>
    <p:extLst>
      <p:ext uri="{BB962C8B-B14F-4D97-AF65-F5344CB8AC3E}">
        <p14:creationId xmlns:p14="http://schemas.microsoft.com/office/powerpoint/2010/main" val="2393715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7A83-745C-4A81-9FE6-9C087EE96A51}"/>
              </a:ext>
            </a:extLst>
          </p:cNvPr>
          <p:cNvSpPr>
            <a:spLocks noGrp="1"/>
          </p:cNvSpPr>
          <p:nvPr>
            <p:ph type="title"/>
          </p:nvPr>
        </p:nvSpPr>
        <p:spPr>
          <a:xfrm>
            <a:off x="0" y="581574"/>
            <a:ext cx="12192000" cy="2720425"/>
          </a:xfrm>
        </p:spPr>
        <p:txBody>
          <a:bodyPr>
            <a:normAutofit/>
          </a:bodyPr>
          <a:lstStyle/>
          <a:p>
            <a:r>
              <a:rPr lang="en-US" dirty="0">
                <a:solidFill>
                  <a:srgbClr val="FFC000"/>
                </a:solidFill>
                <a:latin typeface="Algerian" panose="04020705040A02060702" pitchFamily="82" charset="0"/>
              </a:rPr>
              <a:t>Green It emissions </a:t>
            </a:r>
            <a:r>
              <a:rPr lang="en-US" dirty="0">
                <a:latin typeface="Algerian" panose="04020705040A02060702" pitchFamily="82" charset="0"/>
              </a:rPr>
              <a:t>and Green It  typical dimensions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3E37C4A8-EE22-4FEF-8A2F-38538689FBE8}"/>
              </a:ext>
            </a:extLst>
          </p:cNvPr>
          <p:cNvSpPr>
            <a:spLocks noGrp="1"/>
          </p:cNvSpPr>
          <p:nvPr>
            <p:ph idx="1"/>
          </p:nvPr>
        </p:nvSpPr>
        <p:spPr>
          <a:xfrm>
            <a:off x="919119" y="3301999"/>
            <a:ext cx="10353762" cy="2489201"/>
          </a:xfrm>
        </p:spPr>
        <p:txBody>
          <a:bodyPr/>
          <a:lstStyle/>
          <a:p>
            <a:pPr marL="36900" indent="0" algn="r">
              <a:buNone/>
            </a:pPr>
            <a:r>
              <a:rPr lang="en-US" sz="2400" dirty="0">
                <a:solidFill>
                  <a:srgbClr val="FFC000"/>
                </a:solidFill>
                <a:latin typeface="Algerian" panose="04020705040A02060702" pitchFamily="82" charset="0"/>
              </a:rPr>
              <a:t>Name :- </a:t>
            </a:r>
            <a:r>
              <a:rPr lang="en-US" sz="2400" dirty="0" err="1">
                <a:latin typeface="Algerian" panose="04020705040A02060702" pitchFamily="82" charset="0"/>
              </a:rPr>
              <a:t>Ritesh</a:t>
            </a:r>
            <a:r>
              <a:rPr lang="en-US" sz="2400" dirty="0">
                <a:latin typeface="Algerian" panose="04020705040A02060702" pitchFamily="82" charset="0"/>
              </a:rPr>
              <a:t> </a:t>
            </a:r>
            <a:r>
              <a:rPr lang="en-US" sz="2400" dirty="0" err="1">
                <a:latin typeface="Algerian" panose="04020705040A02060702" pitchFamily="82" charset="0"/>
              </a:rPr>
              <a:t>soni</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Standard :- </a:t>
            </a:r>
            <a:r>
              <a:rPr lang="en-US" sz="2400" dirty="0">
                <a:latin typeface="Algerian" panose="04020705040A02060702" pitchFamily="82" charset="0"/>
              </a:rPr>
              <a:t>FYIT(Sem-2)</a:t>
            </a:r>
            <a:br>
              <a:rPr lang="en-US" sz="2400" dirty="0">
                <a:latin typeface="Algerian" panose="04020705040A02060702" pitchFamily="82" charset="0"/>
              </a:rPr>
            </a:br>
            <a:r>
              <a:rPr lang="en-US" sz="2400" dirty="0">
                <a:latin typeface="Algerian" panose="04020705040A02060702" pitchFamily="82" charset="0"/>
              </a:rPr>
              <a:t>                                     </a:t>
            </a:r>
            <a:r>
              <a:rPr lang="en-US" sz="2400" dirty="0">
                <a:solidFill>
                  <a:srgbClr val="FFC000"/>
                </a:solidFill>
                <a:latin typeface="Algerian" panose="04020705040A02060702" pitchFamily="82" charset="0"/>
              </a:rPr>
              <a:t>Roll No. :- 90</a:t>
            </a:r>
            <a:endParaRPr lang="en-US" sz="2400" dirty="0">
              <a:latin typeface="Algerian" panose="04020705040A02060702" pitchFamily="82" charset="0"/>
            </a:endParaRPr>
          </a:p>
          <a:p>
            <a:endParaRPr lang="en-IN" dirty="0"/>
          </a:p>
        </p:txBody>
      </p:sp>
    </p:spTree>
    <p:extLst>
      <p:ext uri="{BB962C8B-B14F-4D97-AF65-F5344CB8AC3E}">
        <p14:creationId xmlns:p14="http://schemas.microsoft.com/office/powerpoint/2010/main" val="2044494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22404-D911-4B90-B7F6-4F1B7F30E9D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E1EFFC5-0B50-4508-B563-7099D8CCA9F1}"/>
              </a:ext>
            </a:extLst>
          </p:cNvPr>
          <p:cNvSpPr>
            <a:spLocks noGrp="1"/>
          </p:cNvSpPr>
          <p:nvPr>
            <p:ph idx="1"/>
          </p:nvPr>
        </p:nvSpPr>
        <p:spPr/>
        <p:txBody>
          <a:bodyPr>
            <a:normAutofit/>
          </a:bodyPr>
          <a:lstStyle/>
          <a:p>
            <a:r>
              <a:rPr lang="en-US" sz="2400" dirty="0"/>
              <a:t>Green It</a:t>
            </a:r>
          </a:p>
          <a:p>
            <a:endParaRPr lang="en-US" sz="2400" dirty="0"/>
          </a:p>
          <a:p>
            <a:endParaRPr lang="en-US" sz="2400" dirty="0"/>
          </a:p>
          <a:p>
            <a:r>
              <a:rPr lang="en-IN" sz="2400" dirty="0"/>
              <a:t>Virtualization And Consolidation</a:t>
            </a:r>
          </a:p>
          <a:p>
            <a:endParaRPr lang="en-IN" sz="2400" dirty="0"/>
          </a:p>
          <a:p>
            <a:endParaRPr lang="en-IN" sz="2400" dirty="0"/>
          </a:p>
          <a:p>
            <a:r>
              <a:rPr lang="en-IN" sz="2400" dirty="0"/>
              <a:t>Energy Efficiency</a:t>
            </a:r>
          </a:p>
          <a:p>
            <a:endParaRPr lang="en-IN" sz="2400" dirty="0"/>
          </a:p>
        </p:txBody>
      </p:sp>
    </p:spTree>
    <p:extLst>
      <p:ext uri="{BB962C8B-B14F-4D97-AF65-F5344CB8AC3E}">
        <p14:creationId xmlns:p14="http://schemas.microsoft.com/office/powerpoint/2010/main" val="730638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34A1-7B1E-4D21-8DD3-77A2AF58A0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BD0AA3-2992-4FF3-9399-925DB9A0CABA}"/>
              </a:ext>
            </a:extLst>
          </p:cNvPr>
          <p:cNvSpPr>
            <a:spLocks noGrp="1"/>
          </p:cNvSpPr>
          <p:nvPr>
            <p:ph idx="1"/>
          </p:nvPr>
        </p:nvSpPr>
        <p:spPr>
          <a:xfrm>
            <a:off x="913795" y="1732449"/>
            <a:ext cx="10353762" cy="4698831"/>
          </a:xfrm>
        </p:spPr>
        <p:txBody>
          <a:bodyPr>
            <a:normAutofit/>
          </a:bodyPr>
          <a:lstStyle/>
          <a:p>
            <a:r>
              <a:rPr lang="en-IN" sz="2800" dirty="0"/>
              <a:t>Asset Disposal</a:t>
            </a:r>
          </a:p>
          <a:p>
            <a:endParaRPr lang="en-IN" sz="2800" dirty="0"/>
          </a:p>
          <a:p>
            <a:endParaRPr lang="en-IN" sz="2800" dirty="0"/>
          </a:p>
          <a:p>
            <a:r>
              <a:rPr lang="en-IN" sz="2800" dirty="0"/>
              <a:t> Factors During Implementation</a:t>
            </a:r>
          </a:p>
          <a:p>
            <a:endParaRPr lang="en-IN" sz="2800" dirty="0"/>
          </a:p>
          <a:p>
            <a:endParaRPr lang="en-IN" sz="2800" dirty="0"/>
          </a:p>
          <a:p>
            <a:r>
              <a:rPr lang="en-IN" sz="2800" dirty="0"/>
              <a:t>Green It Outcomes</a:t>
            </a:r>
          </a:p>
        </p:txBody>
      </p:sp>
    </p:spTree>
    <p:extLst>
      <p:ext uri="{BB962C8B-B14F-4D97-AF65-F5344CB8AC3E}">
        <p14:creationId xmlns:p14="http://schemas.microsoft.com/office/powerpoint/2010/main" val="16114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4FA82-6642-47DD-9298-225C4AA3EB94}"/>
              </a:ext>
            </a:extLst>
          </p:cNvPr>
          <p:cNvSpPr>
            <a:spLocks noGrp="1"/>
          </p:cNvSpPr>
          <p:nvPr>
            <p:ph idx="1"/>
          </p:nvPr>
        </p:nvSpPr>
        <p:spPr>
          <a:xfrm>
            <a:off x="685800" y="1313644"/>
            <a:ext cx="10820400" cy="4905041"/>
          </a:xfrm>
        </p:spPr>
        <p:txBody>
          <a:bodyPr>
            <a:normAutofit/>
          </a:bodyPr>
          <a:lstStyle/>
          <a:p>
            <a:pPr algn="just"/>
            <a:r>
              <a:rPr lang="en-US" dirty="0">
                <a:latin typeface="Bookman Old Style" panose="02050604050505020204" pitchFamily="18" charset="0"/>
              </a:rPr>
              <a:t>Half the companies who participated in this study are either piloting or implementing at least one of the 11 Green IT initiatives. </a:t>
            </a:r>
          </a:p>
          <a:p>
            <a:pPr marL="0" indent="0" algn="just">
              <a:buNone/>
            </a:pPr>
            <a:endParaRPr lang="en-US" dirty="0">
              <a:latin typeface="Bookman Old Style" panose="02050604050505020204" pitchFamily="18" charset="0"/>
            </a:endParaRPr>
          </a:p>
          <a:p>
            <a:pPr algn="just"/>
            <a:r>
              <a:rPr lang="en-US" dirty="0">
                <a:latin typeface="Bookman Old Style" panose="02050604050505020204" pitchFamily="18" charset="0"/>
              </a:rPr>
              <a:t>By and large, the most commonly adopted initiatives involve major cost savings up-front, with fewer major investments required. </a:t>
            </a:r>
          </a:p>
          <a:p>
            <a:pPr algn="just"/>
            <a:endParaRPr lang="en-US" dirty="0">
              <a:latin typeface="Bookman Old Style" panose="02050604050505020204" pitchFamily="18" charset="0"/>
            </a:endParaRPr>
          </a:p>
          <a:p>
            <a:pPr algn="just"/>
            <a:r>
              <a:rPr lang="en-US" dirty="0">
                <a:latin typeface="Bookman Old Style" panose="02050604050505020204" pitchFamily="18" charset="0"/>
              </a:rPr>
              <a:t>The most popular initiatives across the board include storage consolidation, remote conferencing and telecommuting, all of which yield immediate cost reduction benefits to the business if implemented correctly</a:t>
            </a:r>
            <a:endParaRPr lang="en-IN" dirty="0">
              <a:latin typeface="Bookman Old Style" panose="02050604050505020204" pitchFamily="18" charset="0"/>
            </a:endParaRPr>
          </a:p>
        </p:txBody>
      </p:sp>
    </p:spTree>
    <p:extLst>
      <p:ext uri="{BB962C8B-B14F-4D97-AF65-F5344CB8AC3E}">
        <p14:creationId xmlns:p14="http://schemas.microsoft.com/office/powerpoint/2010/main" val="196189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09B6-23C7-4295-9182-697910A1CCDA}"/>
              </a:ext>
            </a:extLst>
          </p:cNvPr>
          <p:cNvSpPr>
            <a:spLocks noGrp="1"/>
          </p:cNvSpPr>
          <p:nvPr>
            <p:ph type="ctrTitle"/>
          </p:nvPr>
        </p:nvSpPr>
        <p:spPr>
          <a:xfrm>
            <a:off x="97654" y="435007"/>
            <a:ext cx="11585359" cy="1988598"/>
          </a:xfrm>
        </p:spPr>
        <p:txBody>
          <a:bodyPr>
            <a:normAutofit/>
          </a:bodyPr>
          <a:lstStyle/>
          <a:p>
            <a:r>
              <a:rPr lang="en-US" dirty="0">
                <a:latin typeface="Algerian" panose="04020705040A02060702" pitchFamily="82" charset="0"/>
              </a:rPr>
              <a:t>   </a:t>
            </a:r>
            <a:r>
              <a:rPr lang="en-US" dirty="0">
                <a:solidFill>
                  <a:srgbClr val="FFC000"/>
                </a:solidFill>
                <a:latin typeface="Algerian" panose="04020705040A02060702" pitchFamily="82" charset="0"/>
              </a:rPr>
              <a:t>Study</a:t>
            </a:r>
            <a:r>
              <a:rPr lang="en-US" dirty="0">
                <a:latin typeface="Algerian" panose="04020705040A02060702" pitchFamily="82" charset="0"/>
              </a:rPr>
              <a:t> and  methodology </a:t>
            </a:r>
            <a:endParaRPr lang="en-IN" dirty="0">
              <a:latin typeface="Algerian" panose="04020705040A02060702" pitchFamily="82" charset="0"/>
            </a:endParaRPr>
          </a:p>
        </p:txBody>
      </p:sp>
      <p:sp>
        <p:nvSpPr>
          <p:cNvPr id="3" name="Subtitle 2">
            <a:extLst>
              <a:ext uri="{FF2B5EF4-FFF2-40B4-BE49-F238E27FC236}">
                <a16:creationId xmlns:a16="http://schemas.microsoft.com/office/drawing/2014/main" id="{B0FE9956-BF6B-4918-9B34-799B5634FE7A}"/>
              </a:ext>
            </a:extLst>
          </p:cNvPr>
          <p:cNvSpPr>
            <a:spLocks noGrp="1"/>
          </p:cNvSpPr>
          <p:nvPr>
            <p:ph type="subTitle" idx="1"/>
          </p:nvPr>
        </p:nvSpPr>
        <p:spPr>
          <a:xfrm>
            <a:off x="1371600" y="3915536"/>
            <a:ext cx="9448800" cy="1545106"/>
          </a:xfrm>
        </p:spPr>
        <p:txBody>
          <a:bodyPr>
            <a:normAutofit/>
          </a:bodyPr>
          <a:lstStyle/>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Name :- </a:t>
            </a:r>
            <a:r>
              <a:rPr lang="en-US" sz="2400" dirty="0">
                <a:latin typeface="Bookman Old Style" panose="02050604050505020204" pitchFamily="18" charset="0"/>
              </a:rPr>
              <a:t>Paras Poriya</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Standard :- </a:t>
            </a:r>
            <a:r>
              <a:rPr lang="en-US" sz="2400" dirty="0">
                <a:latin typeface="Bookman Old Style" panose="02050604050505020204" pitchFamily="18" charset="0"/>
              </a:rPr>
              <a:t>FYIT(Sem-2)</a:t>
            </a:r>
          </a:p>
          <a:p>
            <a:pPr algn="r"/>
            <a:r>
              <a:rPr lang="en-US" sz="2400" dirty="0">
                <a:latin typeface="Bookman Old Style" panose="02050604050505020204" pitchFamily="18" charset="0"/>
              </a:rPr>
              <a:t>                           </a:t>
            </a:r>
            <a:r>
              <a:rPr lang="en-US" sz="2400" dirty="0">
                <a:solidFill>
                  <a:srgbClr val="FFC000"/>
                </a:solidFill>
                <a:latin typeface="Bookman Old Style" panose="02050604050505020204" pitchFamily="18" charset="0"/>
              </a:rPr>
              <a:t>Roll No. :- </a:t>
            </a:r>
            <a:r>
              <a:rPr lang="en-US" sz="2400" dirty="0">
                <a:latin typeface="Bookman Old Style" panose="02050604050505020204" pitchFamily="18" charset="0"/>
              </a:rPr>
              <a:t>64</a:t>
            </a:r>
          </a:p>
        </p:txBody>
      </p:sp>
    </p:spTree>
    <p:extLst>
      <p:ext uri="{BB962C8B-B14F-4D97-AF65-F5344CB8AC3E}">
        <p14:creationId xmlns:p14="http://schemas.microsoft.com/office/powerpoint/2010/main" val="48133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16B0-B5D7-4285-9DF4-A67C900A99B1}"/>
              </a:ext>
            </a:extLst>
          </p:cNvPr>
          <p:cNvSpPr>
            <a:spLocks noGrp="1"/>
          </p:cNvSpPr>
          <p:nvPr>
            <p:ph type="title"/>
          </p:nvPr>
        </p:nvSpPr>
        <p:spPr>
          <a:xfrm>
            <a:off x="2318197" y="764373"/>
            <a:ext cx="9188003" cy="1293028"/>
          </a:xfrm>
        </p:spPr>
        <p:txBody>
          <a:bodyPr>
            <a:normAutofit/>
          </a:bodyPr>
          <a:lstStyle/>
          <a:p>
            <a:r>
              <a:rPr lang="en-US" sz="4400" dirty="0">
                <a:latin typeface="Algerian" panose="04020705040A02060702" pitchFamily="82" charset="0"/>
              </a:rPr>
              <a:t>Study of green It companies</a:t>
            </a:r>
            <a:endParaRPr lang="en-IN" sz="4400" dirty="0">
              <a:latin typeface="Algerian" panose="04020705040A02060702" pitchFamily="82" charset="0"/>
            </a:endParaRPr>
          </a:p>
        </p:txBody>
      </p:sp>
      <p:sp>
        <p:nvSpPr>
          <p:cNvPr id="3" name="Content Placeholder 2">
            <a:extLst>
              <a:ext uri="{FF2B5EF4-FFF2-40B4-BE49-F238E27FC236}">
                <a16:creationId xmlns:a16="http://schemas.microsoft.com/office/drawing/2014/main" id="{49E222CA-11B8-4828-8180-CF6466957D5E}"/>
              </a:ext>
            </a:extLst>
          </p:cNvPr>
          <p:cNvSpPr>
            <a:spLocks noGrp="1"/>
          </p:cNvSpPr>
          <p:nvPr>
            <p:ph idx="1"/>
          </p:nvPr>
        </p:nvSpPr>
        <p:spPr/>
        <p:txBody>
          <a:bodyPr>
            <a:normAutofit/>
          </a:bodyPr>
          <a:lstStyle/>
          <a:p>
            <a:pPr algn="just"/>
            <a:r>
              <a:rPr lang="en-US" sz="2400" dirty="0">
                <a:latin typeface="Bookman Old Style" panose="02050604050505020204" pitchFamily="18" charset="0"/>
              </a:rPr>
              <a:t>Recently, green technology has become an attraction to researchers in engineering, manufacturing, material science, chemical engineering, environment science and energy areas.</a:t>
            </a:r>
          </a:p>
          <a:p>
            <a:pPr algn="just"/>
            <a:r>
              <a:rPr lang="en-US" sz="2400" dirty="0">
                <a:latin typeface="Bookman Old Style" panose="02050604050505020204" pitchFamily="18" charset="0"/>
              </a:rPr>
              <a:t>Engineering is the most widely discussed research area covering the green technology.</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950224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36F2-1692-4D89-9B63-EA27EABDFFD5}"/>
              </a:ext>
            </a:extLst>
          </p:cNvPr>
          <p:cNvSpPr>
            <a:spLocks noGrp="1"/>
          </p:cNvSpPr>
          <p:nvPr>
            <p:ph type="title"/>
          </p:nvPr>
        </p:nvSpPr>
        <p:spPr/>
        <p:txBody>
          <a:bodyPr>
            <a:normAutofit/>
          </a:bodyPr>
          <a:lstStyle/>
          <a:p>
            <a:r>
              <a:rPr lang="en-US" sz="5400" dirty="0">
                <a:latin typeface="Algerian" panose="04020705040A02060702" pitchFamily="82" charset="0"/>
              </a:rPr>
              <a:t>Methodology</a:t>
            </a:r>
            <a:endParaRPr lang="en-IN" sz="5400" dirty="0">
              <a:latin typeface="Algerian" panose="04020705040A02060702" pitchFamily="82" charset="0"/>
            </a:endParaRPr>
          </a:p>
        </p:txBody>
      </p:sp>
      <p:sp>
        <p:nvSpPr>
          <p:cNvPr id="3" name="Content Placeholder 2">
            <a:extLst>
              <a:ext uri="{FF2B5EF4-FFF2-40B4-BE49-F238E27FC236}">
                <a16:creationId xmlns:a16="http://schemas.microsoft.com/office/drawing/2014/main" id="{B4A5AB64-7333-4A71-81ED-3DE35931C270}"/>
              </a:ext>
            </a:extLst>
          </p:cNvPr>
          <p:cNvSpPr>
            <a:spLocks noGrp="1"/>
          </p:cNvSpPr>
          <p:nvPr>
            <p:ph idx="1"/>
          </p:nvPr>
        </p:nvSpPr>
        <p:spPr/>
        <p:txBody>
          <a:bodyPr>
            <a:normAutofit/>
          </a:bodyPr>
          <a:lstStyle/>
          <a:p>
            <a:r>
              <a:rPr lang="en-US" sz="2400" dirty="0">
                <a:latin typeface="Bookman Old Style" panose="02050604050505020204" pitchFamily="18" charset="0"/>
              </a:rPr>
              <a:t>The paper gives the survey of green manufacturing, what is green manufacturing why it is needed and methods of green manufacturing that reduces the waste and even pollution. </a:t>
            </a:r>
          </a:p>
          <a:p>
            <a:r>
              <a:rPr lang="en-US" sz="2400" dirty="0">
                <a:latin typeface="Bookman Old Style" panose="02050604050505020204" pitchFamily="18" charset="0"/>
              </a:rPr>
              <a:t>The paper focus on the green design for environment of green manufacturing system, energy conservation, development of product with less wastage. </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2610889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691F-EF3C-4C49-81E1-B619F5D67FB7}"/>
              </a:ext>
            </a:extLst>
          </p:cNvPr>
          <p:cNvSpPr>
            <a:spLocks noGrp="1"/>
          </p:cNvSpPr>
          <p:nvPr>
            <p:ph type="ctrTitle"/>
          </p:nvPr>
        </p:nvSpPr>
        <p:spPr>
          <a:xfrm>
            <a:off x="1371600" y="781235"/>
            <a:ext cx="9448800" cy="2068497"/>
          </a:xfrm>
        </p:spPr>
        <p:txBody>
          <a:bodyPr>
            <a:normAutofit/>
          </a:bodyPr>
          <a:lstStyle/>
          <a:p>
            <a:r>
              <a:rPr lang="en-IN" dirty="0">
                <a:solidFill>
                  <a:srgbClr val="FFC000"/>
                </a:solidFill>
                <a:latin typeface="Algerian" panose="04020705040A02060702" pitchFamily="82" charset="0"/>
              </a:rPr>
              <a:t>Energy</a:t>
            </a:r>
            <a:r>
              <a:rPr lang="en-IN" dirty="0">
                <a:latin typeface="Algerian" panose="04020705040A02060702" pitchFamily="82" charset="0"/>
              </a:rPr>
              <a:t> Efficiency</a:t>
            </a:r>
          </a:p>
        </p:txBody>
      </p:sp>
      <p:sp>
        <p:nvSpPr>
          <p:cNvPr id="3" name="Subtitle 2">
            <a:extLst>
              <a:ext uri="{FF2B5EF4-FFF2-40B4-BE49-F238E27FC236}">
                <a16:creationId xmlns:a16="http://schemas.microsoft.com/office/drawing/2014/main" id="{E8A2F693-23AD-49A6-82E7-349A54F363D3}"/>
              </a:ext>
            </a:extLst>
          </p:cNvPr>
          <p:cNvSpPr>
            <a:spLocks noGrp="1"/>
          </p:cNvSpPr>
          <p:nvPr>
            <p:ph type="subTitle" idx="1"/>
          </p:nvPr>
        </p:nvSpPr>
        <p:spPr>
          <a:xfrm>
            <a:off x="1371600" y="3632200"/>
            <a:ext cx="9448800" cy="1825095"/>
          </a:xfrm>
        </p:spPr>
        <p:txBody>
          <a:bodyPr/>
          <a:lstStyle/>
          <a:p>
            <a:pPr algn="r"/>
            <a:r>
              <a:rPr lang="en-US" dirty="0">
                <a:latin typeface="Bookman Old Style" panose="02050604050505020204" pitchFamily="18" charset="0"/>
              </a:rPr>
              <a:t>                                     </a:t>
            </a:r>
            <a:r>
              <a:rPr lang="en-US" dirty="0">
                <a:solidFill>
                  <a:srgbClr val="FFC000"/>
                </a:solidFill>
                <a:latin typeface="Bookman Old Style" panose="02050604050505020204" pitchFamily="18" charset="0"/>
              </a:rPr>
              <a:t>Name :- </a:t>
            </a:r>
            <a:r>
              <a:rPr lang="en-US" dirty="0">
                <a:latin typeface="Bookman Old Style" panose="02050604050505020204" pitchFamily="18" charset="0"/>
              </a:rPr>
              <a:t>Roshan Maurya</a:t>
            </a:r>
          </a:p>
          <a:p>
            <a:pPr algn="r"/>
            <a:r>
              <a:rPr lang="en-US" dirty="0">
                <a:latin typeface="Bookman Old Style" panose="02050604050505020204" pitchFamily="18" charset="0"/>
              </a:rPr>
              <a:t>                                     </a:t>
            </a:r>
            <a:r>
              <a:rPr lang="en-US" dirty="0">
                <a:solidFill>
                  <a:srgbClr val="FFC000"/>
                </a:solidFill>
                <a:latin typeface="Bookman Old Style" panose="02050604050505020204" pitchFamily="18" charset="0"/>
              </a:rPr>
              <a:t>Standard :- </a:t>
            </a:r>
            <a:r>
              <a:rPr lang="en-US" dirty="0">
                <a:latin typeface="Bookman Old Style" panose="02050604050505020204" pitchFamily="18" charset="0"/>
              </a:rPr>
              <a:t>FYIT(Sem-2)</a:t>
            </a:r>
          </a:p>
          <a:p>
            <a:pPr algn="r"/>
            <a:r>
              <a:rPr lang="en-US" dirty="0">
                <a:latin typeface="Bookman Old Style" panose="02050604050505020204" pitchFamily="18" charset="0"/>
              </a:rPr>
              <a:t>                                     </a:t>
            </a:r>
            <a:r>
              <a:rPr lang="en-US" dirty="0">
                <a:solidFill>
                  <a:srgbClr val="FFC000"/>
                </a:solidFill>
                <a:latin typeface="Bookman Old Style" panose="02050604050505020204" pitchFamily="18" charset="0"/>
              </a:rPr>
              <a:t>Roll No. :- </a:t>
            </a:r>
            <a:r>
              <a:rPr lang="en-US" dirty="0">
                <a:latin typeface="Bookman Old Style" panose="02050604050505020204" pitchFamily="18" charset="0"/>
              </a:rPr>
              <a:t>40</a:t>
            </a:r>
            <a:endParaRPr lang="en-IN" dirty="0">
              <a:latin typeface="Bookman Old Style" panose="02050604050505020204" pitchFamily="18" charset="0"/>
            </a:endParaRPr>
          </a:p>
        </p:txBody>
      </p:sp>
    </p:spTree>
    <p:extLst>
      <p:ext uri="{BB962C8B-B14F-4D97-AF65-F5344CB8AC3E}">
        <p14:creationId xmlns:p14="http://schemas.microsoft.com/office/powerpoint/2010/main" val="248394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A280-85E7-447C-A670-9A0AE4090A88}"/>
              </a:ext>
            </a:extLst>
          </p:cNvPr>
          <p:cNvSpPr>
            <a:spLocks noGrp="1"/>
          </p:cNvSpPr>
          <p:nvPr>
            <p:ph type="title"/>
          </p:nvPr>
        </p:nvSpPr>
        <p:spPr/>
        <p:txBody>
          <a:bodyPr>
            <a:normAutofit/>
          </a:bodyPr>
          <a:lstStyle/>
          <a:p>
            <a:r>
              <a:rPr lang="en-IN" sz="5400" dirty="0">
                <a:latin typeface="Algerian" panose="04020705040A02060702" pitchFamily="82" charset="0"/>
              </a:rPr>
              <a:t>Energy Efficiency</a:t>
            </a:r>
          </a:p>
        </p:txBody>
      </p:sp>
      <p:sp>
        <p:nvSpPr>
          <p:cNvPr id="3" name="Content Placeholder 2">
            <a:extLst>
              <a:ext uri="{FF2B5EF4-FFF2-40B4-BE49-F238E27FC236}">
                <a16:creationId xmlns:a16="http://schemas.microsoft.com/office/drawing/2014/main" id="{771C20C5-0AB3-4CB2-8F02-01B2B12EAEEC}"/>
              </a:ext>
            </a:extLst>
          </p:cNvPr>
          <p:cNvSpPr>
            <a:spLocks noGrp="1"/>
          </p:cNvSpPr>
          <p:nvPr>
            <p:ph idx="1"/>
          </p:nvPr>
        </p:nvSpPr>
        <p:spPr/>
        <p:txBody>
          <a:bodyPr>
            <a:normAutofit/>
          </a:bodyPr>
          <a:lstStyle/>
          <a:p>
            <a:pPr algn="just"/>
            <a:r>
              <a:rPr lang="en-US" sz="2400" dirty="0">
                <a:latin typeface="Bookman Old Style" panose="02050604050505020204" pitchFamily="18" charset="0"/>
              </a:rPr>
              <a:t>Green Computing is a recent trend towards designing, building, and operating computer systems to be energy efficient. </a:t>
            </a:r>
          </a:p>
          <a:p>
            <a:pPr algn="just"/>
            <a:r>
              <a:rPr lang="en-US" sz="2400" dirty="0">
                <a:latin typeface="Bookman Old Style" panose="02050604050505020204" pitchFamily="18" charset="0"/>
              </a:rPr>
              <a:t>The goals are to maximize energy efficiency during the product's lifetime, reduce the use of hazardous materials</a:t>
            </a:r>
          </a:p>
          <a:p>
            <a:pPr algn="just"/>
            <a:r>
              <a:rPr lang="en-US" sz="2400" dirty="0">
                <a:latin typeface="Bookman Old Style" panose="02050604050505020204" pitchFamily="18" charset="0"/>
              </a:rPr>
              <a:t>It Promote recyclability or biodegradability of defunct products and factory waste</a:t>
            </a:r>
            <a:endParaRPr lang="en-IN" sz="2400" dirty="0">
              <a:latin typeface="Bookman Old Style" panose="02050604050505020204" pitchFamily="18" charset="0"/>
            </a:endParaRPr>
          </a:p>
        </p:txBody>
      </p:sp>
    </p:spTree>
    <p:extLst>
      <p:ext uri="{BB962C8B-B14F-4D97-AF65-F5344CB8AC3E}">
        <p14:creationId xmlns:p14="http://schemas.microsoft.com/office/powerpoint/2010/main" val="13711319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104</TotalTime>
  <Words>1322</Words>
  <Application>Microsoft Office PowerPoint</Application>
  <PresentationFormat>Widescreen</PresentationFormat>
  <Paragraphs>159</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Slate</vt:lpstr>
      <vt:lpstr>Overview </vt:lpstr>
      <vt:lpstr>Green IT Adoption Trends:  An Overview</vt:lpstr>
      <vt:lpstr>Four major groups:</vt:lpstr>
      <vt:lpstr>PowerPoint Presentation</vt:lpstr>
      <vt:lpstr>   Study and  methodology </vt:lpstr>
      <vt:lpstr>Study of green It companies</vt:lpstr>
      <vt:lpstr>Methodology</vt:lpstr>
      <vt:lpstr>Energy Efficiency</vt:lpstr>
      <vt:lpstr>Energy Efficiency</vt:lpstr>
      <vt:lpstr>Advantages</vt:lpstr>
      <vt:lpstr>Disadvantage</vt:lpstr>
      <vt:lpstr>PowerPoint Presentation</vt:lpstr>
      <vt:lpstr>Laws of nature</vt:lpstr>
      <vt:lpstr>PowerPoint Presentation</vt:lpstr>
      <vt:lpstr>PowerPoint Presentation</vt:lpstr>
      <vt:lpstr>PowerPoint Presentation</vt:lpstr>
      <vt:lpstr>PowerPoint Presentation</vt:lpstr>
      <vt:lpstr>PowerPoint Presentation</vt:lpstr>
      <vt:lpstr>TRAVEL REDUCTION </vt:lpstr>
      <vt:lpstr>TRAVEL REDUCTION        </vt:lpstr>
      <vt:lpstr>PowerPoint Presentation</vt:lpstr>
      <vt:lpstr>Green Supply Chain Management Initiatives   </vt:lpstr>
      <vt:lpstr>Green Supply Chain Management Initiatives </vt:lpstr>
      <vt:lpstr>HCL Infosystems Limited</vt:lpstr>
      <vt:lpstr>Tata Consultancy Services </vt:lpstr>
      <vt:lpstr>IT EQUIPMENT RECYCLING ♻️</vt:lpstr>
      <vt:lpstr>IMPORTANCE   OF ElECTRONIC  RECYCLING</vt:lpstr>
      <vt:lpstr>E-waste </vt:lpstr>
      <vt:lpstr>   </vt:lpstr>
      <vt:lpstr>Disadvantages of going green</vt:lpstr>
      <vt:lpstr>Disadvantages of going green</vt:lpstr>
      <vt:lpstr>Green It emissions and Green It  typical dimensions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Munna Gupta</dc:creator>
  <cp:lastModifiedBy>Nitesh Vasave</cp:lastModifiedBy>
  <cp:revision>16</cp:revision>
  <dcterms:created xsi:type="dcterms:W3CDTF">2021-03-18T03:59:00Z</dcterms:created>
  <dcterms:modified xsi:type="dcterms:W3CDTF">2021-03-31T07:10:18Z</dcterms:modified>
</cp:coreProperties>
</file>